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2" r:id="rId5"/>
    <p:sldId id="261" r:id="rId6"/>
    <p:sldId id="263" r:id="rId7"/>
    <p:sldId id="265" r:id="rId8"/>
    <p:sldId id="267" r:id="rId9"/>
    <p:sldId id="268" r:id="rId10"/>
    <p:sldId id="270" r:id="rId11"/>
    <p:sldId id="271" r:id="rId12"/>
    <p:sldId id="269" r:id="rId13"/>
    <p:sldId id="272" r:id="rId14"/>
    <p:sldId id="273"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0" autoAdjust="0"/>
  </p:normalViewPr>
  <p:slideViewPr>
    <p:cSldViewPr>
      <p:cViewPr varScale="1">
        <p:scale>
          <a:sx n="60" d="100"/>
          <a:sy n="60" d="100"/>
        </p:scale>
        <p:origin x="1460" y="48"/>
      </p:cViewPr>
      <p:guideLst>
        <p:guide orient="horz" pos="2160"/>
        <p:guide pos="2880"/>
      </p:guideLst>
    </p:cSldViewPr>
  </p:slideViewPr>
  <p:outlineViewPr>
    <p:cViewPr>
      <p:scale>
        <a:sx n="33" d="100"/>
        <a:sy n="33" d="100"/>
      </p:scale>
      <p:origin x="0" y="-19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58623-BB95-4AFD-8111-39F2CE0D59AD}" type="datetimeFigureOut">
              <a:rPr lang="tr-TR" smtClean="0"/>
              <a:t>16.04.2026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B56A0-37D3-4846-A4BE-69D6364F5F9F}" type="slidenum">
              <a:rPr lang="tr-TR" smtClean="0"/>
              <a:t>‹#›</a:t>
            </a:fld>
            <a:endParaRPr lang="tr-TR"/>
          </a:p>
        </p:txBody>
      </p:sp>
    </p:spTree>
    <p:extLst>
      <p:ext uri="{BB962C8B-B14F-4D97-AF65-F5344CB8AC3E}">
        <p14:creationId xmlns:p14="http://schemas.microsoft.com/office/powerpoint/2010/main" val="405507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4B56A0-37D3-4846-A4BE-69D6364F5F9F}" type="slidenum">
              <a:rPr lang="tr-TR" smtClean="0"/>
              <a:t>2</a:t>
            </a:fld>
            <a:endParaRPr lang="tr-TR"/>
          </a:p>
        </p:txBody>
      </p:sp>
    </p:spTree>
    <p:extLst>
      <p:ext uri="{BB962C8B-B14F-4D97-AF65-F5344CB8AC3E}">
        <p14:creationId xmlns:p14="http://schemas.microsoft.com/office/powerpoint/2010/main" val="305046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87FE018-1DBD-4E44-8604-F383FB25D718}" type="datetimeFigureOut">
              <a:rPr lang="tr-TR" smtClean="0"/>
              <a:t>16.04.2026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62415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16.04.2026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41627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16.04.2026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88582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16.04.2026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6463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87FE018-1DBD-4E44-8604-F383FB25D718}" type="datetimeFigureOut">
              <a:rPr lang="tr-TR" smtClean="0"/>
              <a:t>16.04.2026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64690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87FE018-1DBD-4E44-8604-F383FB25D718}" type="datetimeFigureOut">
              <a:rPr lang="tr-TR" smtClean="0"/>
              <a:t>16.04.2026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52512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87FE018-1DBD-4E44-8604-F383FB25D718}" type="datetimeFigureOut">
              <a:rPr lang="tr-TR" smtClean="0"/>
              <a:t>16.04.2026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3539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87FE018-1DBD-4E44-8604-F383FB25D718}" type="datetimeFigureOut">
              <a:rPr lang="tr-TR" smtClean="0"/>
              <a:t>16.04.2026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54045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7FE018-1DBD-4E44-8604-F383FB25D718}" type="datetimeFigureOut">
              <a:rPr lang="tr-TR" smtClean="0"/>
              <a:t>16.04.2026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36537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7FE018-1DBD-4E44-8604-F383FB25D718}" type="datetimeFigureOut">
              <a:rPr lang="tr-TR" smtClean="0"/>
              <a:t>16.04.2026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204503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7FE018-1DBD-4E44-8604-F383FB25D718}" type="datetimeFigureOut">
              <a:rPr lang="tr-TR" smtClean="0"/>
              <a:t>16.04.2026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236821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E018-1DBD-4E44-8604-F383FB25D718}" type="datetimeFigureOut">
              <a:rPr lang="tr-TR" smtClean="0"/>
              <a:t>16.04.2026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9142A-9A9D-4E33-B06D-F2782A69BCC9}" type="slidenum">
              <a:rPr lang="tr-TR" smtClean="0"/>
              <a:t>‹#›</a:t>
            </a:fld>
            <a:endParaRPr lang="tr-TR"/>
          </a:p>
        </p:txBody>
      </p:sp>
    </p:spTree>
    <p:extLst>
      <p:ext uri="{BB962C8B-B14F-4D97-AF65-F5344CB8AC3E}">
        <p14:creationId xmlns:p14="http://schemas.microsoft.com/office/powerpoint/2010/main" val="326398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www.isikun.edu.tr/ogrenci/staj-isleri-birimi/forml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620689"/>
            <a:ext cx="8062664" cy="1944216"/>
          </a:xfrm>
        </p:spPr>
        <p:txBody>
          <a:bodyPr>
            <a:normAutofit fontScale="90000"/>
          </a:bodyPr>
          <a:lstStyle/>
          <a:p>
            <a:r>
              <a:rPr lang="en-US" b="1" noProof="0" dirty="0">
                <a:latin typeface="Arial" pitchFamily="34" charset="0"/>
                <a:cs typeface="Arial" pitchFamily="34" charset="0"/>
              </a:rPr>
              <a:t>What documents do I need to prepare for an internship application?</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574" y="2492896"/>
            <a:ext cx="6374651" cy="4104455"/>
          </a:xfrm>
          <a:prstGeom prst="rect">
            <a:avLst/>
          </a:prstGeom>
        </p:spPr>
      </p:pic>
    </p:spTree>
    <p:extLst>
      <p:ext uri="{BB962C8B-B14F-4D97-AF65-F5344CB8AC3E}">
        <p14:creationId xmlns:p14="http://schemas.microsoft.com/office/powerpoint/2010/main" val="3422645492"/>
      </p:ext>
    </p:extLst>
  </p:cSld>
  <p:clrMapOvr>
    <a:masterClrMapping/>
  </p:clrMapOvr>
  <mc:AlternateContent xmlns:mc="http://schemas.openxmlformats.org/markup-compatibility/2006" xmlns:p14="http://schemas.microsoft.com/office/powerpoint/2010/main">
    <mc:Choice Requires="p14">
      <p:transition spd="slow" p14:dur="2000" advTm="4959"/>
    </mc:Choice>
    <mc:Fallback xmlns="">
      <p:transition spd="slow" advTm="49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00192" y="1600200"/>
            <a:ext cx="2386608" cy="3701007"/>
          </a:xfrm>
          <a:solidFill>
            <a:schemeClr val="bg1"/>
          </a:solidFill>
        </p:spPr>
        <p:txBody>
          <a:bodyPr>
            <a:normAutofit fontScale="85000" lnSpcReduction="10000"/>
          </a:bodyPr>
          <a:lstStyle/>
          <a:p>
            <a:pPr marL="0" indent="0">
              <a:buNone/>
            </a:pPr>
            <a:endParaRPr lang="tr-TR" sz="1800" dirty="0"/>
          </a:p>
          <a:p>
            <a:pPr marL="0" indent="0">
              <a:buNone/>
            </a:pPr>
            <a:endParaRPr lang="tr-TR" sz="1800" dirty="0"/>
          </a:p>
          <a:p>
            <a:r>
              <a:rPr lang="en-US" sz="1800" dirty="0"/>
              <a:t>If the internship includes weekend work, a confirmation letter signed and stamped by the company must be provided. This document must be submitted to the Department Secretariat by the student along with the complete set of internship paperwork.</a:t>
            </a:r>
          </a:p>
        </p:txBody>
      </p:sp>
      <p:sp>
        <p:nvSpPr>
          <p:cNvPr id="2" name="İçerik Yer Tutucusu 1"/>
          <p:cNvSpPr>
            <a:spLocks noGrp="1"/>
          </p:cNvSpPr>
          <p:nvPr>
            <p:ph sz="half" idx="1"/>
          </p:nvPr>
        </p:nvSpPr>
        <p:spPr/>
        <p:txBody>
          <a:bodyPr>
            <a:normAutofit fontScale="85000" lnSpcReduction="10000"/>
          </a:bodyPr>
          <a:lstStyle/>
          <a:p>
            <a:endParaRPr lang="en-US"/>
          </a:p>
        </p:txBody>
      </p:sp>
      <p:pic>
        <p:nvPicPr>
          <p:cNvPr id="3" name="Resim 2"/>
          <p:cNvPicPr>
            <a:picLocks noChangeAspect="1"/>
          </p:cNvPicPr>
          <p:nvPr/>
        </p:nvPicPr>
        <p:blipFill>
          <a:blip r:embed="rId3"/>
          <a:stretch>
            <a:fillRect/>
          </a:stretch>
        </p:blipFill>
        <p:spPr>
          <a:xfrm>
            <a:off x="8172400" y="1600200"/>
            <a:ext cx="409575" cy="476250"/>
          </a:xfrm>
          <a:prstGeom prst="rect">
            <a:avLst/>
          </a:prstGeom>
        </p:spPr>
      </p:pic>
      <p:pic>
        <p:nvPicPr>
          <p:cNvPr id="5" name="Resim 4"/>
          <p:cNvPicPr>
            <a:picLocks noChangeAspect="1"/>
          </p:cNvPicPr>
          <p:nvPr/>
        </p:nvPicPr>
        <p:blipFill>
          <a:blip r:embed="rId4"/>
          <a:stretch>
            <a:fillRect/>
          </a:stretch>
        </p:blipFill>
        <p:spPr>
          <a:xfrm>
            <a:off x="8272487" y="1123950"/>
            <a:ext cx="466725" cy="476250"/>
          </a:xfrm>
          <a:prstGeom prst="rect">
            <a:avLst/>
          </a:prstGeom>
        </p:spPr>
      </p:pic>
      <p:sp>
        <p:nvSpPr>
          <p:cNvPr id="7" name="Sol Ok 6"/>
          <p:cNvSpPr/>
          <p:nvPr/>
        </p:nvSpPr>
        <p:spPr>
          <a:xfrm>
            <a:off x="5572422" y="3174305"/>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5"/>
          <a:stretch>
            <a:fillRect/>
          </a:stretch>
        </p:blipFill>
        <p:spPr>
          <a:xfrm>
            <a:off x="361045" y="332233"/>
            <a:ext cx="4953000" cy="5972175"/>
          </a:xfrm>
          <a:prstGeom prst="rect">
            <a:avLst/>
          </a:prstGeom>
        </p:spPr>
      </p:pic>
    </p:spTree>
    <p:extLst>
      <p:ext uri="{BB962C8B-B14F-4D97-AF65-F5344CB8AC3E}">
        <p14:creationId xmlns:p14="http://schemas.microsoft.com/office/powerpoint/2010/main" val="287246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etin kutusu 2"/>
          <p:cNvSpPr txBox="1"/>
          <p:nvPr/>
        </p:nvSpPr>
        <p:spPr>
          <a:xfrm>
            <a:off x="5317981" y="666561"/>
            <a:ext cx="2518269" cy="2308324"/>
          </a:xfrm>
          <a:prstGeom prst="rect">
            <a:avLst/>
          </a:prstGeom>
          <a:solidFill>
            <a:schemeClr val="bg1"/>
          </a:solidFill>
        </p:spPr>
        <p:txBody>
          <a:bodyPr wrap="square" rtlCol="0">
            <a:spAutoFit/>
          </a:bodyPr>
          <a:lstStyle/>
          <a:p>
            <a:endParaRPr lang="tr-TR" dirty="0"/>
          </a:p>
          <a:p>
            <a:endParaRPr lang="tr-TR" dirty="0"/>
          </a:p>
          <a:p>
            <a:r>
              <a:rPr lang="en-US" dirty="0"/>
              <a:t>A photocopy of the identity card (ID) must be included with the application documents.</a:t>
            </a:r>
            <a:endParaRPr lang="tr-TR" dirty="0"/>
          </a:p>
          <a:p>
            <a:endParaRPr lang="tr-TR" dirty="0"/>
          </a:p>
          <a:p>
            <a:endParaRPr lang="en-US" dirty="0"/>
          </a:p>
        </p:txBody>
      </p:sp>
      <p:pic>
        <p:nvPicPr>
          <p:cNvPr id="5" name="Resim 4"/>
          <p:cNvPicPr>
            <a:picLocks noChangeAspect="1"/>
          </p:cNvPicPr>
          <p:nvPr/>
        </p:nvPicPr>
        <p:blipFill>
          <a:blip r:embed="rId3"/>
          <a:stretch>
            <a:fillRect/>
          </a:stretch>
        </p:blipFill>
        <p:spPr>
          <a:xfrm>
            <a:off x="7467837" y="666561"/>
            <a:ext cx="368413" cy="360040"/>
          </a:xfrm>
          <a:prstGeom prst="rect">
            <a:avLst/>
          </a:prstGeom>
        </p:spPr>
      </p:pic>
      <p:pic>
        <p:nvPicPr>
          <p:cNvPr id="6" name="Resim 5"/>
          <p:cNvPicPr>
            <a:picLocks noChangeAspect="1"/>
          </p:cNvPicPr>
          <p:nvPr/>
        </p:nvPicPr>
        <p:blipFill>
          <a:blip r:embed="rId4"/>
          <a:stretch>
            <a:fillRect/>
          </a:stretch>
        </p:blipFill>
        <p:spPr>
          <a:xfrm>
            <a:off x="7587772" y="297887"/>
            <a:ext cx="360041" cy="360040"/>
          </a:xfrm>
          <a:prstGeom prst="rect">
            <a:avLst/>
          </a:prstGeom>
          <a:blipFill>
            <a:blip r:embed="rId2"/>
            <a:tile tx="0" ty="0" sx="100000" sy="100000" flip="none" algn="tl"/>
          </a:blipFill>
        </p:spPr>
      </p:pic>
      <p:pic>
        <p:nvPicPr>
          <p:cNvPr id="7" name="Resim 6"/>
          <p:cNvPicPr>
            <a:picLocks noChangeAspect="1"/>
          </p:cNvPicPr>
          <p:nvPr/>
        </p:nvPicPr>
        <p:blipFill>
          <a:blip r:embed="rId5"/>
          <a:stretch>
            <a:fillRect/>
          </a:stretch>
        </p:blipFill>
        <p:spPr>
          <a:xfrm>
            <a:off x="971600" y="692694"/>
            <a:ext cx="2736306" cy="1728193"/>
          </a:xfrm>
          <a:prstGeom prst="rect">
            <a:avLst/>
          </a:prstGeom>
        </p:spPr>
      </p:pic>
      <p:pic>
        <p:nvPicPr>
          <p:cNvPr id="9" name="Resim 8"/>
          <p:cNvPicPr>
            <a:picLocks noChangeAspect="1"/>
          </p:cNvPicPr>
          <p:nvPr/>
        </p:nvPicPr>
        <p:blipFill>
          <a:blip r:embed="rId6"/>
          <a:stretch>
            <a:fillRect/>
          </a:stretch>
        </p:blipFill>
        <p:spPr>
          <a:xfrm>
            <a:off x="2722068" y="3730392"/>
            <a:ext cx="2595913" cy="1642824"/>
          </a:xfrm>
          <a:prstGeom prst="rect">
            <a:avLst/>
          </a:prstGeom>
        </p:spPr>
      </p:pic>
    </p:spTree>
    <p:extLst>
      <p:ext uri="{BB962C8B-B14F-4D97-AF65-F5344CB8AC3E}">
        <p14:creationId xmlns:p14="http://schemas.microsoft.com/office/powerpoint/2010/main" val="94241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Metin kutusu 1"/>
          <p:cNvSpPr txBox="1"/>
          <p:nvPr/>
        </p:nvSpPr>
        <p:spPr>
          <a:xfrm>
            <a:off x="5940153" y="334367"/>
            <a:ext cx="3089726" cy="6494085"/>
          </a:xfrm>
          <a:prstGeom prst="rect">
            <a:avLst/>
          </a:prstGeom>
          <a:solidFill>
            <a:schemeClr val="bg1"/>
          </a:solidFill>
        </p:spPr>
        <p:txBody>
          <a:bodyPr wrap="square" rtlCol="0">
            <a:spAutoFit/>
          </a:bodyPr>
          <a:lstStyle/>
          <a:p>
            <a:r>
              <a:rPr lang="en-US" sz="1600" noProof="0" dirty="0"/>
              <a:t>After completing the student's Social Security (</a:t>
            </a:r>
            <a:r>
              <a:rPr lang="en-US" sz="1600" noProof="0" dirty="0" err="1"/>
              <a:t>SGK</a:t>
            </a:r>
            <a:r>
              <a:rPr lang="en-US" sz="1600" noProof="0" dirty="0"/>
              <a:t>) registration, the Internship Unit forwards the </a:t>
            </a:r>
            <a:r>
              <a:rPr lang="en-US" sz="1600" noProof="0" dirty="0" err="1"/>
              <a:t>SGK</a:t>
            </a:r>
            <a:r>
              <a:rPr lang="en-US" sz="1600" noProof="0" dirty="0"/>
              <a:t> Statement of Employment to the Dean's Office/Directorate via </a:t>
            </a:r>
            <a:r>
              <a:rPr lang="en-US" sz="1600" noProof="0" dirty="0" err="1"/>
              <a:t>EBYS</a:t>
            </a:r>
            <a:r>
              <a:rPr lang="en-US" sz="1600" noProof="0" dirty="0"/>
              <a:t>. The Department Secretariat then emails the </a:t>
            </a:r>
            <a:r>
              <a:rPr lang="en-US" sz="1600" noProof="0" dirty="0" err="1"/>
              <a:t>SGK</a:t>
            </a:r>
            <a:r>
              <a:rPr lang="en-US" sz="1600" noProof="0" dirty="0"/>
              <a:t> statement and </a:t>
            </a:r>
            <a:r>
              <a:rPr lang="en-US" sz="1600" noProof="0" dirty="0" err="1"/>
              <a:t>EBYS</a:t>
            </a:r>
            <a:r>
              <a:rPr lang="en-US" sz="1600" noProof="0" dirty="0"/>
              <a:t> approval letters to the student. </a:t>
            </a:r>
          </a:p>
          <a:p>
            <a:r>
              <a:rPr lang="en-US" sz="1600" noProof="0" dirty="0"/>
              <a:t>The Student </a:t>
            </a:r>
            <a:r>
              <a:rPr lang="en-US" sz="1600" noProof="0" dirty="0">
                <a:sym typeface="Wingdings" panose="05000000000000000000" pitchFamily="2" charset="2"/>
              </a:rPr>
              <a:t></a:t>
            </a:r>
            <a:r>
              <a:rPr lang="en-US" sz="1600" noProof="0" dirty="0"/>
              <a:t> delivers one internship form, and one statement of employment , and </a:t>
            </a:r>
            <a:r>
              <a:rPr lang="en-US" sz="1600" noProof="0" dirty="0" err="1"/>
              <a:t>EBYS</a:t>
            </a:r>
            <a:r>
              <a:rPr lang="en-US" sz="1600" noProof="0" dirty="0"/>
              <a:t> approval letters to the company,</a:t>
            </a:r>
            <a:r>
              <a:rPr lang="en-US" sz="1600" noProof="0" dirty="0">
                <a:sym typeface="Wingdings" panose="05000000000000000000" pitchFamily="2" charset="2"/>
              </a:rPr>
              <a:t> </a:t>
            </a:r>
          </a:p>
          <a:p>
            <a:r>
              <a:rPr lang="en-US" sz="1600" noProof="0" dirty="0">
                <a:sym typeface="Wingdings" panose="05000000000000000000" pitchFamily="2" charset="2"/>
              </a:rPr>
              <a:t>The Student  </a:t>
            </a:r>
            <a:r>
              <a:rPr lang="en-US" sz="1600" noProof="0" dirty="0"/>
              <a:t>keeps a soft copy of all approved and finalized internship documents for their own records</a:t>
            </a:r>
            <a:r>
              <a:rPr lang="en-US" sz="1600" noProof="0" dirty="0">
                <a:sym typeface="Wingdings" panose="05000000000000000000" pitchFamily="2" charset="2"/>
              </a:rPr>
              <a:t>.</a:t>
            </a:r>
          </a:p>
          <a:p>
            <a:endParaRPr lang="en-US" sz="1600" noProof="0" dirty="0">
              <a:sym typeface="Wingdings" panose="05000000000000000000" pitchFamily="2" charset="2"/>
            </a:endParaRPr>
          </a:p>
          <a:p>
            <a:r>
              <a:rPr lang="en-US" sz="1600" noProof="0" dirty="0">
                <a:sym typeface="Wingdings" panose="05000000000000000000" pitchFamily="2" charset="2"/>
              </a:rPr>
              <a:t>The Internship Unit;</a:t>
            </a:r>
          </a:p>
          <a:p>
            <a:r>
              <a:rPr lang="en-US" sz="1600" noProof="0" dirty="0"/>
              <a:t>electronically archives one internship form, one employer information form, a photocopy of Identity Card (ID), one statement of employment, and one declaration and undertaking.</a:t>
            </a:r>
          </a:p>
        </p:txBody>
      </p:sp>
      <p:pic>
        <p:nvPicPr>
          <p:cNvPr id="6" name="Resim 5"/>
          <p:cNvPicPr>
            <a:picLocks noChangeAspect="1"/>
          </p:cNvPicPr>
          <p:nvPr/>
        </p:nvPicPr>
        <p:blipFill>
          <a:blip r:embed="rId3"/>
          <a:stretch>
            <a:fillRect/>
          </a:stretch>
        </p:blipFill>
        <p:spPr>
          <a:xfrm>
            <a:off x="323528" y="0"/>
            <a:ext cx="5361029" cy="6858000"/>
          </a:xfrm>
          <a:prstGeom prst="rect">
            <a:avLst/>
          </a:prstGeom>
        </p:spPr>
      </p:pic>
      <p:pic>
        <p:nvPicPr>
          <p:cNvPr id="7" name="Resim 6"/>
          <p:cNvPicPr>
            <a:picLocks noChangeAspect="1"/>
          </p:cNvPicPr>
          <p:nvPr/>
        </p:nvPicPr>
        <p:blipFill>
          <a:blip r:embed="rId4"/>
          <a:stretch>
            <a:fillRect/>
          </a:stretch>
        </p:blipFill>
        <p:spPr>
          <a:xfrm>
            <a:off x="8458379" y="428625"/>
            <a:ext cx="401905" cy="360040"/>
          </a:xfrm>
          <a:prstGeom prst="rect">
            <a:avLst/>
          </a:prstGeom>
        </p:spPr>
      </p:pic>
      <p:pic>
        <p:nvPicPr>
          <p:cNvPr id="8" name="Resim 7"/>
          <p:cNvPicPr>
            <a:picLocks noChangeAspect="1"/>
          </p:cNvPicPr>
          <p:nvPr/>
        </p:nvPicPr>
        <p:blipFill>
          <a:blip r:embed="rId5"/>
          <a:stretch>
            <a:fillRect/>
          </a:stretch>
        </p:blipFill>
        <p:spPr>
          <a:xfrm>
            <a:off x="8458379" y="0"/>
            <a:ext cx="571500" cy="428625"/>
          </a:xfrm>
          <a:prstGeom prst="rect">
            <a:avLst/>
          </a:prstGeom>
          <a:blipFill>
            <a:blip r:embed="rId2"/>
            <a:tile tx="0" ty="0" sx="100000" sy="100000" flip="none" algn="tl"/>
          </a:blipFill>
        </p:spPr>
      </p:pic>
    </p:spTree>
    <p:extLst>
      <p:ext uri="{BB962C8B-B14F-4D97-AF65-F5344CB8AC3E}">
        <p14:creationId xmlns:p14="http://schemas.microsoft.com/office/powerpoint/2010/main" val="40925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524C69-0281-7016-53DF-7A166559F4F8}"/>
              </a:ext>
            </a:extLst>
          </p:cNvPr>
          <p:cNvPicPr>
            <a:picLocks noChangeAspect="1"/>
          </p:cNvPicPr>
          <p:nvPr/>
        </p:nvPicPr>
        <p:blipFill>
          <a:blip r:embed="rId4"/>
          <a:stretch>
            <a:fillRect/>
          </a:stretch>
        </p:blipFill>
        <p:spPr>
          <a:xfrm>
            <a:off x="1115616" y="238335"/>
            <a:ext cx="6516384" cy="6381329"/>
          </a:xfrm>
          <a:prstGeom prst="rect">
            <a:avLst/>
          </a:prstGeom>
        </p:spPr>
      </p:pic>
    </p:spTree>
    <p:extLst>
      <p:ext uri="{BB962C8B-B14F-4D97-AF65-F5344CB8AC3E}">
        <p14:creationId xmlns:p14="http://schemas.microsoft.com/office/powerpoint/2010/main" val="331097286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363B46-2236-8701-30AD-EADDCC09836D}"/>
              </a:ext>
            </a:extLst>
          </p:cNvPr>
          <p:cNvPicPr>
            <a:picLocks noChangeAspect="1"/>
          </p:cNvPicPr>
          <p:nvPr/>
        </p:nvPicPr>
        <p:blipFill>
          <a:blip r:embed="rId4"/>
          <a:stretch>
            <a:fillRect/>
          </a:stretch>
        </p:blipFill>
        <p:spPr>
          <a:xfrm>
            <a:off x="755576" y="0"/>
            <a:ext cx="7318051" cy="6453336"/>
          </a:xfrm>
          <a:prstGeom prst="rect">
            <a:avLst/>
          </a:prstGeom>
        </p:spPr>
      </p:pic>
    </p:spTree>
    <p:extLst>
      <p:ext uri="{BB962C8B-B14F-4D97-AF65-F5344CB8AC3E}">
        <p14:creationId xmlns:p14="http://schemas.microsoft.com/office/powerpoint/2010/main" val="1623789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412777"/>
            <a:ext cx="8170437" cy="1080120"/>
          </a:xfrm>
        </p:spPr>
        <p:txBody>
          <a:bodyPr>
            <a:normAutofit fontScale="77500" lnSpcReduction="20000"/>
          </a:bodyPr>
          <a:lstStyle/>
          <a:p>
            <a:pPr marL="0" indent="0">
              <a:buNone/>
            </a:pPr>
            <a:r>
              <a:rPr lang="tr-TR" dirty="0"/>
              <a:t>should download 1 internship form, 1 employer information form, and 1 </a:t>
            </a:r>
            <a:r>
              <a:rPr lang="tr-TR" dirty="0">
                <a:solidFill>
                  <a:srgbClr val="00B0F0"/>
                </a:solidFill>
                <a:effectLst>
                  <a:outerShdw blurRad="38100" dist="38100" dir="2700000" algn="tl">
                    <a:srgbClr val="000000">
                      <a:alpha val="43137"/>
                    </a:srgbClr>
                  </a:outerShdw>
                </a:effectLst>
                <a:hlinkClick r:id="rId4"/>
              </a:rPr>
              <a:t>https://www.isikun.edu.tr/ogrenci/staj-isleri-birimi/formlar</a:t>
            </a:r>
            <a:endParaRPr lang="tr-TR" dirty="0"/>
          </a:p>
        </p:txBody>
      </p:sp>
      <p:sp>
        <p:nvSpPr>
          <p:cNvPr id="2" name="Başlık 1"/>
          <p:cNvSpPr>
            <a:spLocks noGrp="1"/>
          </p:cNvSpPr>
          <p:nvPr>
            <p:ph type="title"/>
          </p:nvPr>
        </p:nvSpPr>
        <p:spPr>
          <a:xfrm>
            <a:off x="457200" y="274638"/>
            <a:ext cx="8229600" cy="994122"/>
          </a:xfrm>
          <a:blipFill>
            <a:blip r:embed="rId5"/>
            <a:tile tx="0" ty="0" sx="100000" sy="100000" flip="none" algn="tl"/>
          </a:blipFill>
          <a:ln>
            <a:solidFill>
              <a:srgbClr val="002060"/>
            </a:solidFill>
          </a:ln>
          <a:effectLst>
            <a:glow rad="63500">
              <a:schemeClr val="accent4">
                <a:satMod val="175000"/>
                <a:alpha val="40000"/>
              </a:schemeClr>
            </a:glow>
            <a:outerShdw blurRad="50800" dist="38100" dir="13500000" algn="br" rotWithShape="0">
              <a:prstClr val="black">
                <a:alpha val="40000"/>
              </a:prstClr>
            </a:outerShdw>
          </a:effectLst>
        </p:spPr>
        <p:txBody>
          <a:bodyPr>
            <a:noAutofit/>
          </a:bodyPr>
          <a:lstStyle/>
          <a:p>
            <a:pPr algn="l"/>
            <a:r>
              <a:rPr lang="tr-TR" sz="2800" b="1" dirty="0"/>
              <a:t>A student selected for internship by a company;</a:t>
            </a:r>
          </a:p>
        </p:txBody>
      </p:sp>
      <p:pic>
        <p:nvPicPr>
          <p:cNvPr id="8" name="Resim 7">
            <a:extLst>
              <a:ext uri="{FF2B5EF4-FFF2-40B4-BE49-F238E27FC236}">
                <a16:creationId xmlns:a16="http://schemas.microsoft.com/office/drawing/2014/main" id="{038D3C34-3805-1B6A-B9FC-A471DE43F153}"/>
              </a:ext>
            </a:extLst>
          </p:cNvPr>
          <p:cNvPicPr>
            <a:picLocks noChangeAspect="1"/>
          </p:cNvPicPr>
          <p:nvPr/>
        </p:nvPicPr>
        <p:blipFill>
          <a:blip r:embed="rId6"/>
          <a:stretch>
            <a:fillRect/>
          </a:stretch>
        </p:blipFill>
        <p:spPr>
          <a:xfrm>
            <a:off x="11661" y="2492896"/>
            <a:ext cx="9132339" cy="3816423"/>
          </a:xfrm>
          <a:prstGeom prst="rect">
            <a:avLst/>
          </a:prstGeom>
        </p:spPr>
      </p:pic>
    </p:spTree>
    <p:custDataLst>
      <p:tags r:id="rId1"/>
    </p:custDataLst>
    <p:extLst>
      <p:ext uri="{BB962C8B-B14F-4D97-AF65-F5344CB8AC3E}">
        <p14:creationId xmlns:p14="http://schemas.microsoft.com/office/powerpoint/2010/main" val="639202575"/>
      </p:ext>
    </p:extLst>
  </p:cSld>
  <p:clrMapOvr>
    <a:masterClrMapping/>
  </p:clrMapOvr>
  <mc:AlternateContent xmlns:mc="http://schemas.openxmlformats.org/markup-compatibility/2006" xmlns:p14="http://schemas.microsoft.com/office/powerpoint/2010/main">
    <mc:Choice Requires="p14">
      <p:transition spd="slow" p14:dur="2000" advTm="26631"/>
    </mc:Choice>
    <mc:Fallback xmlns="">
      <p:transition spd="slow" advTm="266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88024" y="116632"/>
            <a:ext cx="4032448" cy="864096"/>
          </a:xfrm>
          <a:blipFill>
            <a:blip r:embed="rId3"/>
            <a:tile tx="0" ty="0" sx="100000" sy="100000" flip="none" algn="tl"/>
          </a:blipFill>
          <a:ln>
            <a:solidFill>
              <a:srgbClr val="002060"/>
            </a:solidFill>
          </a:ln>
        </p:spPr>
        <p:txBody>
          <a:bodyPr>
            <a:noAutofit/>
          </a:bodyPr>
          <a:lstStyle/>
          <a:p>
            <a:pPr algn="l"/>
            <a:r>
              <a:rPr lang="tr-TR" sz="2800" b="1" dirty="0"/>
              <a:t>STEP 1: Filling in Internship Form fields</a:t>
            </a:r>
          </a:p>
        </p:txBody>
      </p:sp>
      <p:sp>
        <p:nvSpPr>
          <p:cNvPr id="10" name="İçerik Yer Tutucusu 9"/>
          <p:cNvSpPr>
            <a:spLocks noGrp="1"/>
          </p:cNvSpPr>
          <p:nvPr>
            <p:ph sz="half" idx="2"/>
          </p:nvPr>
        </p:nvSpPr>
        <p:spPr>
          <a:xfrm>
            <a:off x="4644008" y="836712"/>
            <a:ext cx="4042792" cy="5832648"/>
          </a:xfrm>
        </p:spPr>
        <p:txBody>
          <a:bodyPr>
            <a:normAutofit fontScale="47500" lnSpcReduction="20000"/>
          </a:bodyPr>
          <a:lstStyle/>
          <a:p>
            <a:pPr marL="0" indent="0">
              <a:buNone/>
            </a:pPr>
            <a:endParaRPr lang="en-US" b="1" noProof="0" dirty="0"/>
          </a:p>
          <a:p>
            <a:pPr marL="0" indent="0">
              <a:buNone/>
            </a:pPr>
            <a:r>
              <a:rPr lang="en-US" sz="3100" b="1" noProof="0" dirty="0"/>
              <a:t>On the downloaded form</a:t>
            </a:r>
            <a:r>
              <a:rPr lang="en-US" sz="3100" noProof="0" dirty="0"/>
              <a:t>;</a:t>
            </a:r>
          </a:p>
          <a:p>
            <a:pPr marL="0" indent="0">
              <a:buNone/>
            </a:pPr>
            <a:endParaRPr lang="en-US" sz="3100" noProof="0" dirty="0"/>
          </a:p>
          <a:p>
            <a:pPr marL="0" indent="0">
              <a:buNone/>
            </a:pPr>
            <a:r>
              <a:rPr lang="en-US" noProof="0" dirty="0"/>
              <a:t>1. </a:t>
            </a:r>
            <a:r>
              <a:rPr lang="en-US" sz="3200" noProof="0" dirty="0"/>
              <a:t>In the first paragraph, enter the student's department and the total number of internship days in the designated spaces, respectively</a:t>
            </a:r>
            <a:r>
              <a:rPr lang="en-US" sz="3100" noProof="0" dirty="0"/>
              <a:t>.</a:t>
            </a:r>
          </a:p>
          <a:p>
            <a:pPr marL="0" indent="0" algn="just">
              <a:buNone/>
            </a:pPr>
            <a:r>
              <a:rPr lang="en-US" sz="3100" noProof="0" dirty="0"/>
              <a:t>2. ‘</a:t>
            </a:r>
            <a:r>
              <a:rPr lang="en-US" sz="3200" noProof="0" dirty="0"/>
              <a:t>Fill in all required fields in the "Student Information" section.</a:t>
            </a:r>
            <a:endParaRPr lang="en-US" sz="3100" noProof="0" dirty="0"/>
          </a:p>
          <a:p>
            <a:pPr marL="0" indent="0" algn="just">
              <a:buNone/>
            </a:pPr>
            <a:r>
              <a:rPr lang="en-US" sz="3100" noProof="0" dirty="0"/>
              <a:t>Internship Codes: 190: </a:t>
            </a:r>
          </a:p>
          <a:p>
            <a:pPr marL="0" indent="0">
              <a:buNone/>
            </a:pPr>
            <a:r>
              <a:rPr lang="en-US" sz="3100" noProof="0" dirty="0"/>
              <a:t>290 : </a:t>
            </a:r>
            <a:r>
              <a:rPr lang="en-US" sz="3200" noProof="0" dirty="0"/>
              <a:t>1st Compulsory Internship (Prerequisite) </a:t>
            </a:r>
          </a:p>
          <a:p>
            <a:pPr marL="0" indent="0">
              <a:buNone/>
            </a:pPr>
            <a:r>
              <a:rPr lang="en-US" sz="3100" noProof="0" dirty="0"/>
              <a:t>390 : </a:t>
            </a:r>
            <a:r>
              <a:rPr lang="en-US" sz="3200" noProof="0" dirty="0"/>
              <a:t>2nd Compulsory Internship (Post-prerequisite)</a:t>
            </a:r>
            <a:endParaRPr lang="en-US" sz="3100" noProof="0" dirty="0"/>
          </a:p>
          <a:p>
            <a:pPr marL="0" indent="0" algn="just">
              <a:buNone/>
            </a:pPr>
            <a:r>
              <a:rPr lang="en-US" sz="3100" noProof="0" dirty="0"/>
              <a:t>3. </a:t>
            </a:r>
            <a:r>
              <a:rPr lang="en-US" sz="3200" noProof="0" dirty="0"/>
              <a:t>Complete the "Internship Company" section. This can be filled out by either the student or the organization</a:t>
            </a:r>
            <a:r>
              <a:rPr lang="en-US" sz="3100" noProof="0" dirty="0"/>
              <a:t> </a:t>
            </a:r>
          </a:p>
          <a:p>
            <a:pPr marL="0" indent="0" algn="just">
              <a:buNone/>
            </a:pPr>
            <a:r>
              <a:rPr lang="en-US" sz="3100" noProof="0" dirty="0"/>
              <a:t>4. Enter the internship start and end dates as agreed upon with the company. Specify the total duration clearly in terms of working days.</a:t>
            </a:r>
          </a:p>
          <a:p>
            <a:pPr marL="0" indent="0" algn="just">
              <a:buNone/>
            </a:pPr>
            <a:r>
              <a:rPr lang="en-US" sz="3100" noProof="0" dirty="0"/>
              <a:t>5. </a:t>
            </a:r>
            <a:r>
              <a:rPr lang="en-US" sz="3200" noProof="0" dirty="0"/>
              <a:t>In the "Internship Days" section, indicate which days of the week the internship will be performed.</a:t>
            </a:r>
            <a:endParaRPr lang="en-US" sz="3100" noProof="0" dirty="0"/>
          </a:p>
          <a:p>
            <a:pPr marL="0" indent="0" algn="just">
              <a:buNone/>
            </a:pPr>
            <a:r>
              <a:rPr lang="en-US" sz="3100" noProof="0" dirty="0"/>
              <a:t>6. Under the internship application type section, select whether the internship is compulsory or voluntary.</a:t>
            </a:r>
          </a:p>
          <a:p>
            <a:pPr marL="0" indent="0" algn="just">
              <a:buNone/>
            </a:pPr>
            <a:r>
              <a:rPr lang="en-US" sz="3100" noProof="0" dirty="0"/>
              <a:t>7. </a:t>
            </a:r>
            <a:r>
              <a:rPr lang="en-US" sz="3200" noProof="0" dirty="0"/>
              <a:t>Complete the "Employer or Authorized Person" section and ensure it is finalized with the authorized official's signature and official company stamp and seal.</a:t>
            </a:r>
          </a:p>
          <a:p>
            <a:pPr marL="0" indent="0" algn="just">
              <a:buNone/>
            </a:pPr>
            <a:endParaRPr lang="en-US" sz="3100" noProof="0" dirty="0"/>
          </a:p>
        </p:txBody>
      </p:sp>
      <p:sp>
        <p:nvSpPr>
          <p:cNvPr id="2" name="İçerik Yer Tutucusu 1">
            <a:extLst>
              <a:ext uri="{FF2B5EF4-FFF2-40B4-BE49-F238E27FC236}">
                <a16:creationId xmlns:a16="http://schemas.microsoft.com/office/drawing/2014/main" id="{5A6B28EE-8B87-D47A-626B-B7CE223B2DE3}"/>
              </a:ext>
            </a:extLst>
          </p:cNvPr>
          <p:cNvSpPr>
            <a:spLocks noGrp="1"/>
          </p:cNvSpPr>
          <p:nvPr>
            <p:ph sz="half" idx="1"/>
          </p:nvPr>
        </p:nvSpPr>
        <p:spPr/>
        <p:txBody>
          <a:bodyPr>
            <a:normAutofit fontScale="47500" lnSpcReduction="20000"/>
          </a:bodyPr>
          <a:lstStyle/>
          <a:p>
            <a:endParaRPr lang="tr-TR"/>
          </a:p>
        </p:txBody>
      </p:sp>
      <p:pic>
        <p:nvPicPr>
          <p:cNvPr id="5" name="Resim 4">
            <a:extLst>
              <a:ext uri="{FF2B5EF4-FFF2-40B4-BE49-F238E27FC236}">
                <a16:creationId xmlns:a16="http://schemas.microsoft.com/office/drawing/2014/main" id="{B161447C-5E64-94E3-96DB-D4A731456DD4}"/>
              </a:ext>
            </a:extLst>
          </p:cNvPr>
          <p:cNvPicPr>
            <a:picLocks noChangeAspect="1"/>
          </p:cNvPicPr>
          <p:nvPr/>
        </p:nvPicPr>
        <p:blipFill>
          <a:blip r:embed="rId4"/>
          <a:stretch>
            <a:fillRect/>
          </a:stretch>
        </p:blipFill>
        <p:spPr>
          <a:xfrm>
            <a:off x="296888" y="98728"/>
            <a:ext cx="4397654" cy="6336704"/>
          </a:xfrm>
          <a:prstGeom prst="rect">
            <a:avLst/>
          </a:prstGeom>
        </p:spPr>
      </p:pic>
    </p:spTree>
    <p:custDataLst>
      <p:tags r:id="rId1"/>
    </p:custDataLst>
    <p:extLst>
      <p:ext uri="{BB962C8B-B14F-4D97-AF65-F5344CB8AC3E}">
        <p14:creationId xmlns:p14="http://schemas.microsoft.com/office/powerpoint/2010/main" val="259043248"/>
      </p:ext>
    </p:extLst>
  </p:cSld>
  <p:clrMapOvr>
    <a:masterClrMapping/>
  </p:clrMapOvr>
  <mc:AlternateContent xmlns:mc="http://schemas.openxmlformats.org/markup-compatibility/2006" xmlns:p14="http://schemas.microsoft.com/office/powerpoint/2010/main">
    <mc:Choice Requires="p14">
      <p:transition spd="slow" p14:dur="2000" advTm="6106"/>
    </mc:Choice>
    <mc:Fallback xmlns="">
      <p:transition spd="slow" advTm="61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16016" y="116632"/>
            <a:ext cx="4320480" cy="864096"/>
          </a:xfrm>
          <a:blipFill>
            <a:blip r:embed="rId2"/>
            <a:tile tx="0" ty="0" sx="100000" sy="100000" flip="none" algn="tl"/>
          </a:blipFill>
          <a:ln>
            <a:solidFill>
              <a:srgbClr val="002060"/>
            </a:solidFill>
          </a:ln>
        </p:spPr>
        <p:txBody>
          <a:bodyPr>
            <a:noAutofit/>
          </a:bodyPr>
          <a:lstStyle/>
          <a:p>
            <a:pPr algn="l"/>
            <a:r>
              <a:rPr lang="tr-TR" sz="2800" b="1" dirty="0"/>
              <a:t>STEP 2: Filling in Employer Information Form fields</a:t>
            </a:r>
          </a:p>
        </p:txBody>
      </p:sp>
      <p:sp>
        <p:nvSpPr>
          <p:cNvPr id="10" name="İçerik Yer Tutucusu 9"/>
          <p:cNvSpPr>
            <a:spLocks noGrp="1"/>
          </p:cNvSpPr>
          <p:nvPr>
            <p:ph sz="half" idx="2"/>
          </p:nvPr>
        </p:nvSpPr>
        <p:spPr>
          <a:xfrm>
            <a:off x="4644008" y="980728"/>
            <a:ext cx="4320480" cy="5688632"/>
          </a:xfrm>
        </p:spPr>
        <p:txBody>
          <a:bodyPr>
            <a:normAutofit fontScale="47500" lnSpcReduction="20000"/>
          </a:bodyPr>
          <a:lstStyle/>
          <a:p>
            <a:pPr marL="0" indent="0">
              <a:buNone/>
            </a:pPr>
            <a:endParaRPr lang="tr-TR" b="1" dirty="0"/>
          </a:p>
          <a:p>
            <a:pPr marL="0" indent="0">
              <a:buNone/>
            </a:pPr>
            <a:r>
              <a:rPr lang="tr-TR" sz="3100" b="1" dirty="0"/>
              <a:t>On the downloaded form</a:t>
            </a:r>
            <a:r>
              <a:rPr lang="tr-TR" sz="3100" dirty="0"/>
              <a:t>;</a:t>
            </a:r>
          </a:p>
          <a:p>
            <a:pPr marL="0" indent="0">
              <a:buNone/>
            </a:pPr>
            <a:endParaRPr lang="tr-TR" dirty="0"/>
          </a:p>
          <a:p>
            <a:pPr marL="0" indent="0" algn="just">
              <a:buNone/>
            </a:pPr>
            <a:r>
              <a:rPr lang="tr-TR" sz="3600" dirty="0"/>
              <a:t>1. </a:t>
            </a:r>
            <a:r>
              <a:rPr lang="en-US" sz="3600" dirty="0"/>
              <a:t>The employer must complete all requested company data in the </a:t>
            </a:r>
            <a:r>
              <a:rPr lang="tr-TR" sz="3600" dirty="0"/>
              <a:t>‘Internship Company’</a:t>
            </a:r>
            <a:r>
              <a:rPr lang="en-US" sz="3600" dirty="0"/>
              <a:t> section.</a:t>
            </a:r>
          </a:p>
          <a:p>
            <a:pPr marL="0" indent="0" algn="just">
              <a:buNone/>
            </a:pPr>
            <a:r>
              <a:rPr lang="tr-TR" sz="3600" dirty="0"/>
              <a:t>* </a:t>
            </a:r>
            <a:r>
              <a:rPr lang="en-US" sz="3600" dirty="0"/>
              <a:t>The </a:t>
            </a:r>
            <a:r>
              <a:rPr lang="tr-TR" sz="3600" dirty="0"/>
              <a:t>‘</a:t>
            </a:r>
            <a:r>
              <a:rPr lang="en-US" sz="3600" dirty="0"/>
              <a:t>Number of Employees</a:t>
            </a:r>
            <a:r>
              <a:rPr lang="tr-TR" sz="3600" dirty="0"/>
              <a:t> </a:t>
            </a:r>
            <a:r>
              <a:rPr lang="en-US" sz="3600" dirty="0"/>
              <a:t>field</a:t>
            </a:r>
            <a:r>
              <a:rPr lang="tr-TR" sz="3600" dirty="0"/>
              <a:t>’</a:t>
            </a:r>
            <a:r>
              <a:rPr lang="en-US" sz="3600" dirty="0"/>
              <a:t> is critical and must not be left blank</a:t>
            </a:r>
            <a:r>
              <a:rPr lang="tr-TR" sz="3600" dirty="0"/>
              <a:t>.</a:t>
            </a:r>
          </a:p>
          <a:p>
            <a:pPr marL="0" indent="0" algn="just">
              <a:buNone/>
            </a:pPr>
            <a:r>
              <a:rPr lang="tr-TR" sz="3600" dirty="0"/>
              <a:t>2. </a:t>
            </a:r>
            <a:r>
              <a:rPr lang="en-US" sz="3600" dirty="0"/>
              <a:t>The employer must fill in the required data in the </a:t>
            </a:r>
            <a:r>
              <a:rPr lang="tr-TR" sz="3600" dirty="0"/>
              <a:t>‘</a:t>
            </a:r>
            <a:r>
              <a:rPr lang="en-US" sz="3600" dirty="0"/>
              <a:t>Employer or Authorized </a:t>
            </a:r>
            <a:r>
              <a:rPr lang="tr-TR" sz="3600" dirty="0"/>
              <a:t>Representative’</a:t>
            </a:r>
            <a:r>
              <a:rPr lang="en-US" sz="3600" dirty="0"/>
              <a:t> section.</a:t>
            </a:r>
            <a:endParaRPr lang="tr-TR" sz="3600" dirty="0"/>
          </a:p>
          <a:p>
            <a:pPr marL="0" indent="0" algn="just">
              <a:buNone/>
            </a:pPr>
            <a:r>
              <a:rPr lang="tr-TR" sz="3600" dirty="0"/>
              <a:t>3. </a:t>
            </a:r>
            <a:r>
              <a:rPr lang="en-US" sz="3600" dirty="0"/>
              <a:t>The employer must select whether the intern will be paid or unpaid by checking the appropriate box.</a:t>
            </a:r>
            <a:endParaRPr lang="tr-TR" sz="3600" dirty="0"/>
          </a:p>
          <a:p>
            <a:pPr marL="0" indent="0" algn="just">
              <a:buNone/>
            </a:pPr>
            <a:r>
              <a:rPr lang="tr-TR" sz="3600" dirty="0"/>
              <a:t>4. </a:t>
            </a:r>
            <a:r>
              <a:rPr lang="en-US" sz="3600" dirty="0"/>
              <a:t>If the payment option "Yes" is selected, the employer must provide the company's bank account information clearly and in full.</a:t>
            </a:r>
            <a:endParaRPr lang="tr-TR" sz="3600" dirty="0"/>
          </a:p>
          <a:p>
            <a:pPr marL="0" indent="0" algn="just">
              <a:buNone/>
            </a:pPr>
            <a:r>
              <a:rPr lang="tr-TR" sz="3600" dirty="0"/>
              <a:t>5. </a:t>
            </a:r>
            <a:r>
              <a:rPr lang="en-US" sz="3600" dirty="0"/>
              <a:t>If the payment option "No" is selected, the bank information section may be left blank.</a:t>
            </a:r>
            <a:endParaRPr lang="tr-TR" sz="3600" dirty="0"/>
          </a:p>
          <a:p>
            <a:pPr marL="0" indent="0" algn="just">
              <a:buNone/>
            </a:pPr>
            <a:r>
              <a:rPr lang="tr-TR" sz="3600" dirty="0"/>
              <a:t>6. </a:t>
            </a:r>
            <a:r>
              <a:rPr lang="en-US" sz="3600" dirty="0"/>
              <a:t>The student is responsible for ensuring all their own personal information on the form is filled out completely</a:t>
            </a:r>
            <a:r>
              <a:rPr lang="tr-TR" sz="3600" dirty="0"/>
              <a:t>.</a:t>
            </a:r>
          </a:p>
          <a:p>
            <a:pPr marL="0" indent="0" algn="just">
              <a:buNone/>
            </a:pPr>
            <a:r>
              <a:rPr lang="tr-TR" sz="3600" dirty="0"/>
              <a:t>7. </a:t>
            </a:r>
            <a:r>
              <a:rPr lang="en-US" sz="3600" dirty="0"/>
              <a:t>Once all data is entered, the employer must stamp and sign the form to authorize the document</a:t>
            </a:r>
            <a:r>
              <a:rPr lang="tr-TR" sz="3600" dirty="0"/>
              <a:t>.</a:t>
            </a:r>
          </a:p>
        </p:txBody>
      </p:sp>
      <p:sp>
        <p:nvSpPr>
          <p:cNvPr id="3" name="İçerik Yer Tutucusu 2">
            <a:extLst>
              <a:ext uri="{FF2B5EF4-FFF2-40B4-BE49-F238E27FC236}">
                <a16:creationId xmlns:a16="http://schemas.microsoft.com/office/drawing/2014/main" id="{FD4DAE72-C982-E08A-4438-73976B66E59B}"/>
              </a:ext>
            </a:extLst>
          </p:cNvPr>
          <p:cNvSpPr>
            <a:spLocks noGrp="1"/>
          </p:cNvSpPr>
          <p:nvPr>
            <p:ph sz="half" idx="1"/>
          </p:nvPr>
        </p:nvSpPr>
        <p:spPr/>
        <p:txBody>
          <a:bodyPr/>
          <a:lstStyle/>
          <a:p>
            <a:endParaRPr lang="tr-TR"/>
          </a:p>
        </p:txBody>
      </p:sp>
      <p:pic>
        <p:nvPicPr>
          <p:cNvPr id="4" name="Resim 3">
            <a:extLst>
              <a:ext uri="{FF2B5EF4-FFF2-40B4-BE49-F238E27FC236}">
                <a16:creationId xmlns:a16="http://schemas.microsoft.com/office/drawing/2014/main" id="{142B3746-D8A4-67B2-8CDD-5474BD6FB14A}"/>
              </a:ext>
            </a:extLst>
          </p:cNvPr>
          <p:cNvPicPr>
            <a:picLocks noChangeAspect="1"/>
          </p:cNvPicPr>
          <p:nvPr/>
        </p:nvPicPr>
        <p:blipFill>
          <a:blip r:embed="rId3"/>
          <a:stretch>
            <a:fillRect/>
          </a:stretch>
        </p:blipFill>
        <p:spPr>
          <a:xfrm>
            <a:off x="-157400" y="0"/>
            <a:ext cx="4860000" cy="6858000"/>
          </a:xfrm>
          <a:prstGeom prst="rect">
            <a:avLst/>
          </a:prstGeom>
        </p:spPr>
      </p:pic>
    </p:spTree>
    <p:extLst>
      <p:ext uri="{BB962C8B-B14F-4D97-AF65-F5344CB8AC3E}">
        <p14:creationId xmlns:p14="http://schemas.microsoft.com/office/powerpoint/2010/main" val="2628894754"/>
      </p:ext>
    </p:extLst>
  </p:cSld>
  <p:clrMapOvr>
    <a:masterClrMapping/>
  </p:clrMapOvr>
  <mc:AlternateContent xmlns:mc="http://schemas.openxmlformats.org/markup-compatibility/2006" xmlns:p14="http://schemas.microsoft.com/office/powerpoint/2010/main">
    <mc:Choice Requires="p14">
      <p:transition spd="slow" p14:dur="2000" advTm="2112"/>
    </mc:Choice>
    <mc:Fallback xmlns="">
      <p:transition spd="slow" advTm="211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88024" y="116632"/>
            <a:ext cx="4032448" cy="864096"/>
          </a:xfrm>
          <a:blipFill>
            <a:blip r:embed="rId3"/>
            <a:tile tx="0" ty="0" sx="100000" sy="100000" flip="none" algn="tl"/>
          </a:blipFill>
          <a:ln>
            <a:solidFill>
              <a:srgbClr val="002060"/>
            </a:solidFill>
          </a:ln>
        </p:spPr>
        <p:txBody>
          <a:bodyPr>
            <a:noAutofit/>
          </a:bodyPr>
          <a:lstStyle/>
          <a:p>
            <a:pPr algn="l"/>
            <a:r>
              <a:rPr lang="tr-TR" sz="2800" b="1" dirty="0"/>
              <a:t>STEP 3: Internship Form signature stages</a:t>
            </a:r>
          </a:p>
        </p:txBody>
      </p:sp>
      <p:sp>
        <p:nvSpPr>
          <p:cNvPr id="10" name="İçerik Yer Tutucusu 9"/>
          <p:cNvSpPr>
            <a:spLocks noGrp="1"/>
          </p:cNvSpPr>
          <p:nvPr>
            <p:ph sz="half" idx="2"/>
          </p:nvPr>
        </p:nvSpPr>
        <p:spPr>
          <a:xfrm>
            <a:off x="4644008" y="836712"/>
            <a:ext cx="4320480" cy="5832648"/>
          </a:xfrm>
        </p:spPr>
        <p:txBody>
          <a:bodyPr>
            <a:normAutofit fontScale="47500" lnSpcReduction="20000"/>
          </a:bodyPr>
          <a:lstStyle/>
          <a:p>
            <a:pPr marL="0" indent="0">
              <a:buNone/>
            </a:pPr>
            <a:endParaRPr lang="en-US" b="1" noProof="0" dirty="0"/>
          </a:p>
          <a:p>
            <a:pPr marL="0" indent="0">
              <a:buNone/>
            </a:pPr>
            <a:r>
              <a:rPr lang="en-US" sz="3200" b="1" noProof="0" dirty="0"/>
              <a:t>In the final signature section of the data entry form</a:t>
            </a:r>
            <a:r>
              <a:rPr lang="en-US" sz="3100" b="1" noProof="0" dirty="0"/>
              <a:t>;</a:t>
            </a:r>
          </a:p>
          <a:p>
            <a:pPr marL="0" indent="0">
              <a:buNone/>
            </a:pPr>
            <a:endParaRPr lang="en-US" noProof="0" dirty="0"/>
          </a:p>
          <a:p>
            <a:pPr marL="0" indent="0" algn="just">
              <a:buNone/>
            </a:pPr>
            <a:r>
              <a:rPr lang="en-US" noProof="0" dirty="0"/>
              <a:t>1. </a:t>
            </a:r>
            <a:r>
              <a:rPr lang="en-US" sz="3600" noProof="0" dirty="0"/>
              <a:t>‘The "Student Signature’ section must be signed by the student.</a:t>
            </a:r>
          </a:p>
          <a:p>
            <a:pPr marL="0" indent="0" algn="just">
              <a:buNone/>
            </a:pPr>
            <a:r>
              <a:rPr lang="en-US" sz="3600" noProof="0" dirty="0"/>
              <a:t>2. The form is sent by email to the student’s academic advisor of the relevant department for “Department/Program Approval”.  If the internship is deemed suitable by the internship coordinator, the student receives the approval email or electronic signature.</a:t>
            </a:r>
          </a:p>
          <a:p>
            <a:pPr marL="0" indent="0" algn="just">
              <a:buNone/>
            </a:pPr>
            <a:r>
              <a:rPr lang="en-US" sz="3600" noProof="0" dirty="0"/>
              <a:t>3. For “Dean’s / Directorate Approval,” the student sends an email to the department secretary with the approval received from the internship coordinator. The department secretary submits it to the Faculty Dean for approval via the </a:t>
            </a:r>
            <a:r>
              <a:rPr lang="en-US" sz="3600" noProof="0" dirty="0" err="1"/>
              <a:t>EBYS</a:t>
            </a:r>
            <a:r>
              <a:rPr lang="en-US" sz="3600" noProof="0" dirty="0"/>
              <a:t> system. Electronically signed documents are then forwarded by the Dean’s Office to the Internship Unit.</a:t>
            </a:r>
          </a:p>
          <a:p>
            <a:pPr marL="0" indent="0" algn="just">
              <a:buNone/>
            </a:pPr>
            <a:endParaRPr lang="en-US" sz="3600" noProof="0" dirty="0"/>
          </a:p>
          <a:p>
            <a:pPr marL="0" indent="0" algn="just">
              <a:buNone/>
            </a:pPr>
            <a:r>
              <a:rPr lang="en-US" sz="3600" noProof="0" dirty="0"/>
              <a:t>4. Based on the approved </a:t>
            </a:r>
            <a:r>
              <a:rPr lang="en-US" sz="3600" noProof="0" dirty="0" err="1"/>
              <a:t>EBYS</a:t>
            </a:r>
            <a:r>
              <a:rPr lang="en-US" sz="3600" noProof="0" dirty="0"/>
              <a:t> document, the Internship Unit processes the Social Security (</a:t>
            </a:r>
            <a:r>
              <a:rPr lang="en-US" sz="3600" noProof="0" dirty="0" err="1"/>
              <a:t>SGK</a:t>
            </a:r>
            <a:r>
              <a:rPr lang="en-US" sz="3600" noProof="0" dirty="0"/>
              <a:t>) procedures. They then finalize the process via </a:t>
            </a:r>
            <a:r>
              <a:rPr lang="en-US" sz="3600" noProof="0" dirty="0" err="1"/>
              <a:t>EBYS</a:t>
            </a:r>
            <a:r>
              <a:rPr lang="en-US" sz="3600" noProof="0" dirty="0"/>
              <a:t> and forward it to the Dean's Office to ensure the </a:t>
            </a:r>
            <a:r>
              <a:rPr lang="en-US" sz="3600" noProof="0" dirty="0" err="1"/>
              <a:t>SGK</a:t>
            </a:r>
            <a:r>
              <a:rPr lang="en-US" sz="3600" noProof="0" dirty="0"/>
              <a:t> declarations are emailed to the students.</a:t>
            </a:r>
          </a:p>
          <a:p>
            <a:pPr marL="0" indent="0" algn="just">
              <a:buNone/>
            </a:pPr>
            <a:endParaRPr lang="en-US" sz="3600" noProof="0" dirty="0"/>
          </a:p>
        </p:txBody>
      </p:sp>
      <p:sp>
        <p:nvSpPr>
          <p:cNvPr id="2" name="İçerik Yer Tutucusu 1">
            <a:extLst>
              <a:ext uri="{FF2B5EF4-FFF2-40B4-BE49-F238E27FC236}">
                <a16:creationId xmlns:a16="http://schemas.microsoft.com/office/drawing/2014/main" id="{DC0D5EAB-0C3D-0A56-F26A-CD094517D24C}"/>
              </a:ext>
            </a:extLst>
          </p:cNvPr>
          <p:cNvSpPr>
            <a:spLocks noGrp="1"/>
          </p:cNvSpPr>
          <p:nvPr>
            <p:ph sz="half" idx="1"/>
          </p:nvPr>
        </p:nvSpPr>
        <p:spPr/>
        <p:txBody>
          <a:bodyPr>
            <a:normAutofit fontScale="47500" lnSpcReduction="20000"/>
          </a:bodyPr>
          <a:lstStyle/>
          <a:p>
            <a:endParaRPr lang="tr-TR"/>
          </a:p>
        </p:txBody>
      </p:sp>
      <p:pic>
        <p:nvPicPr>
          <p:cNvPr id="3" name="Resim 2">
            <a:extLst>
              <a:ext uri="{FF2B5EF4-FFF2-40B4-BE49-F238E27FC236}">
                <a16:creationId xmlns:a16="http://schemas.microsoft.com/office/drawing/2014/main" id="{ACB4839F-AD83-BAE5-C0D9-08F1955ED61C}"/>
              </a:ext>
            </a:extLst>
          </p:cNvPr>
          <p:cNvPicPr>
            <a:picLocks noChangeAspect="1"/>
          </p:cNvPicPr>
          <p:nvPr/>
        </p:nvPicPr>
        <p:blipFill>
          <a:blip r:embed="rId4"/>
          <a:stretch>
            <a:fillRect/>
          </a:stretch>
        </p:blipFill>
        <p:spPr>
          <a:xfrm>
            <a:off x="296888" y="98728"/>
            <a:ext cx="4397654" cy="6336704"/>
          </a:xfrm>
          <a:prstGeom prst="rect">
            <a:avLst/>
          </a:prstGeom>
        </p:spPr>
      </p:pic>
    </p:spTree>
    <p:custDataLst>
      <p:tags r:id="rId1"/>
    </p:custDataLst>
    <p:extLst>
      <p:ext uri="{BB962C8B-B14F-4D97-AF65-F5344CB8AC3E}">
        <p14:creationId xmlns:p14="http://schemas.microsoft.com/office/powerpoint/2010/main" val="3610926903"/>
      </p:ext>
    </p:extLst>
  </p:cSld>
  <p:clrMapOvr>
    <a:masterClrMapping/>
  </p:clrMapOvr>
  <mc:AlternateContent xmlns:mc="http://schemas.openxmlformats.org/markup-compatibility/2006" xmlns:p14="http://schemas.microsoft.com/office/powerpoint/2010/main">
    <mc:Choice Requires="p14">
      <p:transition spd="slow" p14:dur="2000" advTm="5728"/>
    </mc:Choice>
    <mc:Fallback xmlns="">
      <p:transition spd="slow" advTm="57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Metin kutusu 1"/>
          <p:cNvSpPr txBox="1"/>
          <p:nvPr/>
        </p:nvSpPr>
        <p:spPr>
          <a:xfrm>
            <a:off x="6804247" y="2204864"/>
            <a:ext cx="2088232" cy="1754326"/>
          </a:xfrm>
          <a:prstGeom prst="rect">
            <a:avLst/>
          </a:prstGeom>
          <a:solidFill>
            <a:schemeClr val="bg1"/>
          </a:solidFill>
        </p:spPr>
        <p:txBody>
          <a:bodyPr wrap="square" rtlCol="0">
            <a:spAutoFit/>
          </a:bodyPr>
          <a:lstStyle/>
          <a:p>
            <a:endParaRPr lang="tr-TR" dirty="0"/>
          </a:p>
          <a:p>
            <a:r>
              <a:rPr lang="en-US" dirty="0"/>
              <a:t>One copy of the form must be prepared, and all approvals must be completed.</a:t>
            </a:r>
            <a:endParaRPr lang="tr-TR" dirty="0"/>
          </a:p>
        </p:txBody>
      </p:sp>
      <p:sp>
        <p:nvSpPr>
          <p:cNvPr id="3" name="Sol Ok 2"/>
          <p:cNvSpPr/>
          <p:nvPr/>
        </p:nvSpPr>
        <p:spPr>
          <a:xfrm>
            <a:off x="6170721" y="2708920"/>
            <a:ext cx="504056" cy="288032"/>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p:cNvPicPr>
            <a:picLocks noChangeAspect="1"/>
          </p:cNvPicPr>
          <p:nvPr/>
        </p:nvPicPr>
        <p:blipFill>
          <a:blip r:embed="rId3"/>
          <a:stretch>
            <a:fillRect/>
          </a:stretch>
        </p:blipFill>
        <p:spPr>
          <a:xfrm>
            <a:off x="8517309" y="2204864"/>
            <a:ext cx="381443" cy="280684"/>
          </a:xfrm>
          <a:prstGeom prst="rect">
            <a:avLst/>
          </a:prstGeom>
        </p:spPr>
      </p:pic>
      <p:pic>
        <p:nvPicPr>
          <p:cNvPr id="6" name="Resim 5"/>
          <p:cNvPicPr>
            <a:picLocks noChangeAspect="1"/>
          </p:cNvPicPr>
          <p:nvPr/>
        </p:nvPicPr>
        <p:blipFill>
          <a:blip r:embed="rId4"/>
          <a:stretch>
            <a:fillRect/>
          </a:stretch>
        </p:blipFill>
        <p:spPr>
          <a:xfrm>
            <a:off x="8544215" y="1797240"/>
            <a:ext cx="501691" cy="407624"/>
          </a:xfrm>
          <a:prstGeom prst="rect">
            <a:avLst/>
          </a:prstGeom>
          <a:blipFill>
            <a:blip r:embed="rId2"/>
            <a:tile tx="0" ty="0" sx="100000" sy="100000" flip="none" algn="tl"/>
          </a:blipFill>
        </p:spPr>
      </p:pic>
      <p:pic>
        <p:nvPicPr>
          <p:cNvPr id="8" name="Resim 7"/>
          <p:cNvPicPr>
            <a:picLocks noChangeAspect="1"/>
          </p:cNvPicPr>
          <p:nvPr/>
        </p:nvPicPr>
        <p:blipFill>
          <a:blip r:embed="rId5"/>
          <a:stretch>
            <a:fillRect/>
          </a:stretch>
        </p:blipFill>
        <p:spPr>
          <a:xfrm>
            <a:off x="755576" y="0"/>
            <a:ext cx="4933950" cy="6819900"/>
          </a:xfrm>
          <a:prstGeom prst="rect">
            <a:avLst/>
          </a:prstGeom>
        </p:spPr>
      </p:pic>
    </p:spTree>
    <p:extLst>
      <p:ext uri="{BB962C8B-B14F-4D97-AF65-F5344CB8AC3E}">
        <p14:creationId xmlns:p14="http://schemas.microsoft.com/office/powerpoint/2010/main" val="232847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899592" y="0"/>
            <a:ext cx="4882444" cy="6858000"/>
          </a:xfrm>
          <a:prstGeom prst="rect">
            <a:avLst/>
          </a:prstGeom>
        </p:spPr>
      </p:pic>
      <p:sp>
        <p:nvSpPr>
          <p:cNvPr id="3" name="Metin kutusu 2"/>
          <p:cNvSpPr txBox="1"/>
          <p:nvPr/>
        </p:nvSpPr>
        <p:spPr>
          <a:xfrm>
            <a:off x="6732240" y="1052736"/>
            <a:ext cx="2088232" cy="4524315"/>
          </a:xfrm>
          <a:prstGeom prst="rect">
            <a:avLst/>
          </a:prstGeom>
          <a:solidFill>
            <a:schemeClr val="bg1"/>
          </a:solidFill>
        </p:spPr>
        <p:txBody>
          <a:bodyPr wrap="square" rtlCol="0">
            <a:spAutoFit/>
          </a:bodyPr>
          <a:lstStyle/>
          <a:p>
            <a:endParaRPr lang="tr-TR" dirty="0"/>
          </a:p>
          <a:p>
            <a:r>
              <a:rPr lang="en-US" dirty="0" err="1"/>
              <a:t>İŞKUR</a:t>
            </a:r>
            <a:r>
              <a:rPr lang="en-US" dirty="0"/>
              <a:t> provides financial incentives to companies that pay intern wages during their internship period, offering partial reimbursements to the employer. To remain eligible for these incentives, all information on this form must be filled out accurately and legibly</a:t>
            </a:r>
            <a:r>
              <a:rPr lang="tr-TR" dirty="0"/>
              <a:t>. </a:t>
            </a:r>
            <a:endParaRPr lang="en-US" dirty="0"/>
          </a:p>
        </p:txBody>
      </p:sp>
      <p:sp>
        <p:nvSpPr>
          <p:cNvPr id="4" name="Sol Ok 3"/>
          <p:cNvSpPr/>
          <p:nvPr/>
        </p:nvSpPr>
        <p:spPr>
          <a:xfrm>
            <a:off x="6084168" y="2996952"/>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p:cNvPicPr>
            <a:picLocks noChangeAspect="1"/>
          </p:cNvPicPr>
          <p:nvPr/>
        </p:nvPicPr>
        <p:blipFill>
          <a:blip r:embed="rId4"/>
          <a:stretch>
            <a:fillRect/>
          </a:stretch>
        </p:blipFill>
        <p:spPr>
          <a:xfrm>
            <a:off x="8452058" y="1052737"/>
            <a:ext cx="368413" cy="360040"/>
          </a:xfrm>
          <a:prstGeom prst="rect">
            <a:avLst/>
          </a:prstGeom>
        </p:spPr>
      </p:pic>
      <p:pic>
        <p:nvPicPr>
          <p:cNvPr id="6" name="Resim 5"/>
          <p:cNvPicPr>
            <a:picLocks noChangeAspect="1"/>
          </p:cNvPicPr>
          <p:nvPr/>
        </p:nvPicPr>
        <p:blipFill>
          <a:blip r:embed="rId5"/>
          <a:stretch>
            <a:fillRect/>
          </a:stretch>
        </p:blipFill>
        <p:spPr>
          <a:xfrm>
            <a:off x="8580220" y="692695"/>
            <a:ext cx="360041" cy="360040"/>
          </a:xfrm>
          <a:prstGeom prst="rect">
            <a:avLst/>
          </a:prstGeom>
          <a:blipFill>
            <a:blip r:embed="rId2"/>
            <a:tile tx="0" ty="0" sx="100000" sy="100000" flip="none" algn="tl"/>
          </a:blipFill>
        </p:spPr>
      </p:pic>
    </p:spTree>
    <p:extLst>
      <p:ext uri="{BB962C8B-B14F-4D97-AF65-F5344CB8AC3E}">
        <p14:creationId xmlns:p14="http://schemas.microsoft.com/office/powerpoint/2010/main" val="107087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72200" y="1628799"/>
            <a:ext cx="2448272" cy="3240361"/>
          </a:xfrm>
          <a:solidFill>
            <a:schemeClr val="bg1"/>
          </a:solidFill>
        </p:spPr>
        <p:txBody>
          <a:bodyPr>
            <a:normAutofit fontScale="92500" lnSpcReduction="10000"/>
          </a:bodyPr>
          <a:lstStyle/>
          <a:p>
            <a:pPr marL="0" indent="0">
              <a:buNone/>
            </a:pPr>
            <a:endParaRPr lang="tr-TR" sz="1800" dirty="0"/>
          </a:p>
          <a:p>
            <a:r>
              <a:rPr lang="en-US" sz="1800" dirty="0"/>
              <a:t>Students who receive healthcare benefits through their parents (Mother or Father) under the</a:t>
            </a:r>
            <a:r>
              <a:rPr lang="tr-TR" sz="1800" dirty="0"/>
              <a:t> coverage of the</a:t>
            </a:r>
            <a:r>
              <a:rPr lang="en-US" sz="1800" dirty="0"/>
              <a:t> Social Security Institution (</a:t>
            </a:r>
            <a:r>
              <a:rPr lang="en-US" sz="1800" dirty="0" err="1"/>
              <a:t>SGK</a:t>
            </a:r>
            <a:r>
              <a:rPr lang="en-US" sz="1800" dirty="0"/>
              <a:t>) must complete and sign the Declaration and </a:t>
            </a:r>
            <a:r>
              <a:rPr lang="tr-TR" sz="1800" dirty="0"/>
              <a:t>Undertaking</a:t>
            </a:r>
            <a:r>
              <a:rPr lang="en-US" sz="1800" dirty="0"/>
              <a:t> Form (22)</a:t>
            </a:r>
            <a:r>
              <a:rPr lang="tr-TR" sz="1800" dirty="0"/>
              <a:t>.</a:t>
            </a:r>
            <a:endParaRPr lang="en-US" sz="1800" dirty="0"/>
          </a:p>
        </p:txBody>
      </p:sp>
      <p:pic>
        <p:nvPicPr>
          <p:cNvPr id="5" name="İçerik Yer Tutucusu 4"/>
          <p:cNvPicPr>
            <a:picLocks noGrp="1" noChangeAspect="1"/>
          </p:cNvPicPr>
          <p:nvPr>
            <p:ph sz="half" idx="1"/>
          </p:nvPr>
        </p:nvPicPr>
        <p:blipFill>
          <a:blip r:embed="rId3"/>
          <a:stretch>
            <a:fillRect/>
          </a:stretch>
        </p:blipFill>
        <p:spPr>
          <a:xfrm>
            <a:off x="467544" y="116632"/>
            <a:ext cx="4824412" cy="6615011"/>
          </a:xfrm>
          <a:prstGeom prst="rect">
            <a:avLst/>
          </a:prstGeom>
        </p:spPr>
      </p:pic>
      <p:sp>
        <p:nvSpPr>
          <p:cNvPr id="2" name="Sol Ok 1"/>
          <p:cNvSpPr/>
          <p:nvPr/>
        </p:nvSpPr>
        <p:spPr>
          <a:xfrm>
            <a:off x="5652120" y="3054659"/>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4"/>
          <a:stretch>
            <a:fillRect/>
          </a:stretch>
        </p:blipFill>
        <p:spPr>
          <a:xfrm>
            <a:off x="7236297" y="1626690"/>
            <a:ext cx="360040" cy="321738"/>
          </a:xfrm>
          <a:prstGeom prst="rect">
            <a:avLst/>
          </a:prstGeom>
        </p:spPr>
      </p:pic>
      <p:pic>
        <p:nvPicPr>
          <p:cNvPr id="10" name="Resim 9"/>
          <p:cNvPicPr>
            <a:picLocks noChangeAspect="1"/>
          </p:cNvPicPr>
          <p:nvPr/>
        </p:nvPicPr>
        <p:blipFill>
          <a:blip r:embed="rId5"/>
          <a:stretch>
            <a:fillRect/>
          </a:stretch>
        </p:blipFill>
        <p:spPr>
          <a:xfrm>
            <a:off x="7297097" y="1274251"/>
            <a:ext cx="419927" cy="352439"/>
          </a:xfrm>
          <a:prstGeom prst="rect">
            <a:avLst/>
          </a:prstGeom>
          <a:blipFill>
            <a:blip r:embed="rId2"/>
            <a:tile tx="0" ty="0" sx="100000" sy="100000" flip="none" algn="tl"/>
          </a:blipFill>
        </p:spPr>
      </p:pic>
    </p:spTree>
    <p:extLst>
      <p:ext uri="{BB962C8B-B14F-4D97-AF65-F5344CB8AC3E}">
        <p14:creationId xmlns:p14="http://schemas.microsoft.com/office/powerpoint/2010/main" val="75689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00192" y="1600201"/>
            <a:ext cx="2386608" cy="3340968"/>
          </a:xfrm>
          <a:solidFill>
            <a:schemeClr val="bg1"/>
          </a:solidFill>
        </p:spPr>
        <p:txBody>
          <a:bodyPr>
            <a:normAutofit lnSpcReduction="10000"/>
          </a:bodyPr>
          <a:lstStyle/>
          <a:p>
            <a:pPr marL="0" indent="0">
              <a:buNone/>
            </a:pPr>
            <a:endParaRPr lang="tr-TR" sz="1800" dirty="0"/>
          </a:p>
          <a:p>
            <a:pPr marL="0" indent="0">
              <a:buNone/>
            </a:pPr>
            <a:r>
              <a:rPr lang="en-US" sz="1800" dirty="0"/>
              <a:t>Students who </a:t>
            </a:r>
            <a:r>
              <a:rPr lang="tr-TR" sz="1800" dirty="0"/>
              <a:t>do</a:t>
            </a:r>
            <a:r>
              <a:rPr lang="en-US" sz="1800" dirty="0"/>
              <a:t> </a:t>
            </a:r>
            <a:r>
              <a:rPr lang="en-US" sz="1800" b="1" dirty="0"/>
              <a:t>not</a:t>
            </a:r>
            <a:r>
              <a:rPr lang="en-US" sz="1800" dirty="0"/>
              <a:t> </a:t>
            </a:r>
            <a:r>
              <a:rPr lang="tr-TR" sz="1800" dirty="0"/>
              <a:t>receive healthcare benefits through </a:t>
            </a:r>
            <a:r>
              <a:rPr lang="en-US" sz="1800" dirty="0"/>
              <a:t>their parents (Mother or Father) </a:t>
            </a:r>
            <a:r>
              <a:rPr lang="tr-TR" sz="1800" dirty="0"/>
              <a:t>under the coverage of the </a:t>
            </a:r>
            <a:r>
              <a:rPr lang="en-US" sz="1800" dirty="0"/>
              <a:t>Social Security </a:t>
            </a:r>
            <a:r>
              <a:rPr lang="tr-TR" sz="1800" dirty="0"/>
              <a:t>Institution </a:t>
            </a:r>
            <a:r>
              <a:rPr lang="en-US" sz="1800" dirty="0"/>
              <a:t>(</a:t>
            </a:r>
            <a:r>
              <a:rPr lang="en-US" sz="1800" dirty="0" err="1"/>
              <a:t>SGK</a:t>
            </a:r>
            <a:r>
              <a:rPr lang="en-US" sz="1800" dirty="0"/>
              <a:t>) must complete and sign the Declaration and </a:t>
            </a:r>
            <a:r>
              <a:rPr lang="tr-TR" sz="1800" dirty="0"/>
              <a:t>Undertaking</a:t>
            </a:r>
            <a:r>
              <a:rPr lang="en-US" sz="1800" dirty="0"/>
              <a:t> Form (43)</a:t>
            </a:r>
            <a:r>
              <a:rPr lang="tr-TR" sz="1800" dirty="0"/>
              <a:t>.</a:t>
            </a:r>
            <a:endParaRPr lang="en-US" sz="1800" dirty="0"/>
          </a:p>
        </p:txBody>
      </p:sp>
      <p:sp>
        <p:nvSpPr>
          <p:cNvPr id="2" name="İçerik Yer Tutucusu 1"/>
          <p:cNvSpPr>
            <a:spLocks noGrp="1"/>
          </p:cNvSpPr>
          <p:nvPr>
            <p:ph sz="half" idx="1"/>
          </p:nvPr>
        </p:nvSpPr>
        <p:spPr/>
        <p:txBody>
          <a:bodyPr>
            <a:normAutofit lnSpcReduction="10000"/>
          </a:bodyPr>
          <a:lstStyle/>
          <a:p>
            <a:endParaRPr lang="en-US"/>
          </a:p>
        </p:txBody>
      </p:sp>
      <p:pic>
        <p:nvPicPr>
          <p:cNvPr id="6" name="Resim 5"/>
          <p:cNvPicPr>
            <a:picLocks noChangeAspect="1"/>
          </p:cNvPicPr>
          <p:nvPr/>
        </p:nvPicPr>
        <p:blipFill>
          <a:blip r:embed="rId3"/>
          <a:stretch>
            <a:fillRect/>
          </a:stretch>
        </p:blipFill>
        <p:spPr>
          <a:xfrm>
            <a:off x="251520" y="66675"/>
            <a:ext cx="4972050" cy="6791325"/>
          </a:xfrm>
          <a:prstGeom prst="rect">
            <a:avLst/>
          </a:prstGeom>
        </p:spPr>
      </p:pic>
      <p:pic>
        <p:nvPicPr>
          <p:cNvPr id="3" name="Resim 2"/>
          <p:cNvPicPr>
            <a:picLocks noChangeAspect="1"/>
          </p:cNvPicPr>
          <p:nvPr/>
        </p:nvPicPr>
        <p:blipFill>
          <a:blip r:embed="rId4"/>
          <a:stretch>
            <a:fillRect/>
          </a:stretch>
        </p:blipFill>
        <p:spPr>
          <a:xfrm>
            <a:off x="8172400" y="1600200"/>
            <a:ext cx="409575" cy="476250"/>
          </a:xfrm>
          <a:prstGeom prst="rect">
            <a:avLst/>
          </a:prstGeom>
        </p:spPr>
      </p:pic>
      <p:pic>
        <p:nvPicPr>
          <p:cNvPr id="5" name="Resim 4"/>
          <p:cNvPicPr>
            <a:picLocks noChangeAspect="1"/>
          </p:cNvPicPr>
          <p:nvPr/>
        </p:nvPicPr>
        <p:blipFill>
          <a:blip r:embed="rId5"/>
          <a:stretch>
            <a:fillRect/>
          </a:stretch>
        </p:blipFill>
        <p:spPr>
          <a:xfrm>
            <a:off x="8272487" y="1123950"/>
            <a:ext cx="466725" cy="476250"/>
          </a:xfrm>
          <a:prstGeom prst="rect">
            <a:avLst/>
          </a:prstGeom>
        </p:spPr>
      </p:pic>
      <p:sp>
        <p:nvSpPr>
          <p:cNvPr id="7" name="Sol Ok 6"/>
          <p:cNvSpPr/>
          <p:nvPr/>
        </p:nvSpPr>
        <p:spPr>
          <a:xfrm>
            <a:off x="5572422" y="3174305"/>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6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6"/>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is Teması">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1040</TotalTime>
  <Words>915</Words>
  <Application>Microsoft Office PowerPoint</Application>
  <PresentationFormat>Ekran Gösterisi (4:3)</PresentationFormat>
  <Paragraphs>59</Paragraphs>
  <Slides>14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Calibri</vt:lpstr>
      <vt:lpstr>Wingdings</vt:lpstr>
      <vt:lpstr>Ofis Teması</vt:lpstr>
      <vt:lpstr>What documents do I need to prepare for an internship application?</vt:lpstr>
      <vt:lpstr>A student selected for internship by a company;</vt:lpstr>
      <vt:lpstr>STEP 1: Filling in Internship Form fields</vt:lpstr>
      <vt:lpstr>STEP 2: Filling in Employer Information Form fields</vt:lpstr>
      <vt:lpstr>STEP 3: Internship Form signature stages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başvurusu nasıl yapılır ?</dc:title>
  <dc:creator>Meral</dc:creator>
  <cp:lastModifiedBy>Meral OZKAN</cp:lastModifiedBy>
  <cp:revision>108</cp:revision>
  <dcterms:created xsi:type="dcterms:W3CDTF">2020-02-18T17:44:18Z</dcterms:created>
  <dcterms:modified xsi:type="dcterms:W3CDTF">2026-04-16T11:20:14Z</dcterms:modified>
</cp:coreProperties>
</file>