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18"/>
  </p:notesMasterIdLst>
  <p:handoutMasterIdLst>
    <p:handoutMasterId r:id="rId19"/>
  </p:handoutMasterIdLst>
  <p:sldIdLst>
    <p:sldId id="256" r:id="rId2"/>
    <p:sldId id="258" r:id="rId3"/>
    <p:sldId id="260" r:id="rId4"/>
    <p:sldId id="261" r:id="rId5"/>
    <p:sldId id="262" r:id="rId6"/>
    <p:sldId id="263" r:id="rId7"/>
    <p:sldId id="264" r:id="rId8"/>
    <p:sldId id="269" r:id="rId9"/>
    <p:sldId id="270" r:id="rId10"/>
    <p:sldId id="265" r:id="rId11"/>
    <p:sldId id="266" r:id="rId12"/>
    <p:sldId id="267" r:id="rId13"/>
    <p:sldId id="268" r:id="rId14"/>
    <p:sldId id="271" r:id="rId15"/>
    <p:sldId id="272" r:id="rId16"/>
    <p:sldId id="273" r:id="rId17"/>
  </p:sldIdLst>
  <p:sldSz cx="12192000" cy="6858000"/>
  <p:notesSz cx="6669088" cy="97536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3940"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snapToGrid="0">
      <p:cViewPr varScale="1">
        <p:scale>
          <a:sx n="110" d="100"/>
          <a:sy n="110" d="100"/>
        </p:scale>
        <p:origin x="564" y="108"/>
      </p:cViewPr>
      <p:guideLst>
        <p:guide pos="3840"/>
        <p:guide pos="3940"/>
        <p:guide orient="horz" pos="2160"/>
      </p:guideLst>
    </p:cSldViewPr>
  </p:slideViewPr>
  <p:notesTextViewPr>
    <p:cViewPr>
      <p:scale>
        <a:sx n="1" d="1"/>
        <a:sy n="1" d="1"/>
      </p:scale>
      <p:origin x="0" y="0"/>
    </p:cViewPr>
  </p:notesTextViewPr>
  <p:notesViewPr>
    <p:cSldViewPr snapToGrid="0">
      <p:cViewPr varScale="1">
        <p:scale>
          <a:sx n="57" d="100"/>
          <a:sy n="57" d="100"/>
        </p:scale>
        <p:origin x="19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777607" y="0"/>
            <a:ext cx="2889938" cy="489374"/>
          </a:xfrm>
          <a:prstGeom prst="rect">
            <a:avLst/>
          </a:prstGeom>
        </p:spPr>
        <p:txBody>
          <a:bodyPr vert="horz" lIns="91440" tIns="45720" rIns="91440" bIns="45720" rtlCol="0"/>
          <a:lstStyle>
            <a:lvl1pPr algn="r">
              <a:defRPr sz="1200"/>
            </a:lvl1pPr>
          </a:lstStyle>
          <a:p>
            <a:fld id="{2C47EBD4-EC6F-4DF5-B7D0-17E5BAA0ABFE}" type="datetimeFigureOut">
              <a:rPr lang="tr-TR" smtClean="0"/>
              <a:t>4.01.2019</a:t>
            </a:fld>
            <a:endParaRPr lang="tr-TR"/>
          </a:p>
        </p:txBody>
      </p:sp>
      <p:sp>
        <p:nvSpPr>
          <p:cNvPr id="4" name="Footer Placeholder 3"/>
          <p:cNvSpPr>
            <a:spLocks noGrp="1"/>
          </p:cNvSpPr>
          <p:nvPr>
            <p:ph type="ftr" sz="quarter" idx="2"/>
          </p:nvPr>
        </p:nvSpPr>
        <p:spPr>
          <a:xfrm>
            <a:off x="0" y="9264228"/>
            <a:ext cx="2889938" cy="489373"/>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777607" y="9264228"/>
            <a:ext cx="2889938" cy="489373"/>
          </a:xfrm>
          <a:prstGeom prst="rect">
            <a:avLst/>
          </a:prstGeom>
        </p:spPr>
        <p:txBody>
          <a:bodyPr vert="horz" lIns="91440" tIns="45720" rIns="91440" bIns="45720" rtlCol="0" anchor="b"/>
          <a:lstStyle>
            <a:lvl1pPr algn="r">
              <a:defRPr sz="1200"/>
            </a:lvl1pPr>
          </a:lstStyle>
          <a:p>
            <a:fld id="{498F4707-E672-41C4-806A-F8CA35177916}" type="slidenum">
              <a:rPr lang="tr-TR" smtClean="0"/>
              <a:t>‹#›</a:t>
            </a:fld>
            <a:endParaRPr lang="tr-TR"/>
          </a:p>
        </p:txBody>
      </p:sp>
    </p:spTree>
    <p:extLst>
      <p:ext uri="{BB962C8B-B14F-4D97-AF65-F5344CB8AC3E}">
        <p14:creationId xmlns:p14="http://schemas.microsoft.com/office/powerpoint/2010/main" val="3044620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777607" y="0"/>
            <a:ext cx="2889938" cy="489374"/>
          </a:xfrm>
          <a:prstGeom prst="rect">
            <a:avLst/>
          </a:prstGeom>
        </p:spPr>
        <p:txBody>
          <a:bodyPr vert="horz" lIns="91440" tIns="45720" rIns="91440" bIns="45720" rtlCol="0"/>
          <a:lstStyle>
            <a:lvl1pPr algn="r">
              <a:defRPr sz="1200"/>
            </a:lvl1pPr>
          </a:lstStyle>
          <a:p>
            <a:fld id="{5498A33F-6AEC-4716-86EB-1A30C1705A50}" type="datetimeFigureOut">
              <a:rPr lang="tr-TR" smtClean="0"/>
              <a:t>4.01.2019</a:t>
            </a:fld>
            <a:endParaRPr lang="tr-TR"/>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9264228"/>
            <a:ext cx="2889938" cy="489373"/>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777607" y="9264228"/>
            <a:ext cx="2889938" cy="489373"/>
          </a:xfrm>
          <a:prstGeom prst="rect">
            <a:avLst/>
          </a:prstGeom>
        </p:spPr>
        <p:txBody>
          <a:bodyPr vert="horz" lIns="91440" tIns="45720" rIns="91440" bIns="45720" rtlCol="0" anchor="b"/>
          <a:lstStyle>
            <a:lvl1pPr algn="r">
              <a:defRPr sz="1200"/>
            </a:lvl1pPr>
          </a:lstStyle>
          <a:p>
            <a:fld id="{EB4D8C4F-F269-4901-ACF3-DE2091204AFE}" type="slidenum">
              <a:rPr lang="tr-TR" smtClean="0"/>
              <a:t>‹#›</a:t>
            </a:fld>
            <a:endParaRPr lang="tr-TR"/>
          </a:p>
        </p:txBody>
      </p:sp>
    </p:spTree>
    <p:extLst>
      <p:ext uri="{BB962C8B-B14F-4D97-AF65-F5344CB8AC3E}">
        <p14:creationId xmlns:p14="http://schemas.microsoft.com/office/powerpoint/2010/main" val="1351519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EB4D8C4F-F269-4901-ACF3-DE2091204AFE}" type="slidenum">
              <a:rPr lang="tr-TR" smtClean="0"/>
              <a:t>2</a:t>
            </a:fld>
            <a:endParaRPr lang="tr-TR"/>
          </a:p>
        </p:txBody>
      </p:sp>
    </p:spTree>
    <p:extLst>
      <p:ext uri="{BB962C8B-B14F-4D97-AF65-F5344CB8AC3E}">
        <p14:creationId xmlns:p14="http://schemas.microsoft.com/office/powerpoint/2010/main" val="4135405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EB4D8C4F-F269-4901-ACF3-DE2091204AFE}" type="slidenum">
              <a:rPr lang="tr-TR" smtClean="0"/>
              <a:t>4</a:t>
            </a:fld>
            <a:endParaRPr lang="tr-TR"/>
          </a:p>
        </p:txBody>
      </p:sp>
    </p:spTree>
    <p:extLst>
      <p:ext uri="{BB962C8B-B14F-4D97-AF65-F5344CB8AC3E}">
        <p14:creationId xmlns:p14="http://schemas.microsoft.com/office/powerpoint/2010/main" val="318818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15923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166544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DE8D7F-1921-4FDC-A705-DCD311EBC00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4915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127558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DE8D7F-1921-4FDC-A705-DCD311EBC00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6741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100815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20360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265246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08323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788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DC4AD9-F19B-4254-BA50-35497B13EE61}" type="datetimeFigureOut">
              <a:rPr lang="tr-TR" smtClean="0"/>
              <a:t>4.01.2019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1849462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1141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0DC4AD9-F19B-4254-BA50-35497B13EE61}" type="datetimeFigureOut">
              <a:rPr lang="tr-TR" smtClean="0"/>
              <a:t>4.01.2019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62096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0DC4AD9-F19B-4254-BA50-35497B13EE61}" type="datetimeFigureOut">
              <a:rPr lang="tr-TR" smtClean="0"/>
              <a:t>4.01.2019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309963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C4AD9-F19B-4254-BA50-35497B13EE61}" type="datetimeFigureOut">
              <a:rPr lang="tr-TR" smtClean="0"/>
              <a:t>4.01.2019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233998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9179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DC4AD9-F19B-4254-BA50-35497B13EE61}" type="datetimeFigureOut">
              <a:rPr lang="tr-TR" smtClean="0"/>
              <a:t>4.01.2019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DE8D7F-1921-4FDC-A705-DCD311EBC006}" type="slidenum">
              <a:rPr lang="tr-TR" smtClean="0"/>
              <a:t>‹#›</a:t>
            </a:fld>
            <a:endParaRPr lang="tr-TR"/>
          </a:p>
        </p:txBody>
      </p:sp>
    </p:spTree>
    <p:extLst>
      <p:ext uri="{BB962C8B-B14F-4D97-AF65-F5344CB8AC3E}">
        <p14:creationId xmlns:p14="http://schemas.microsoft.com/office/powerpoint/2010/main" val="358165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DC4AD9-F19B-4254-BA50-35497B13EE61}" type="datetimeFigureOut">
              <a:rPr lang="tr-TR" smtClean="0"/>
              <a:t>4.01.2019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6DE8D7F-1921-4FDC-A705-DCD311EBC006}" type="slidenum">
              <a:rPr lang="tr-TR" smtClean="0"/>
              <a:t>‹#›</a:t>
            </a:fld>
            <a:endParaRPr lang="tr-TR"/>
          </a:p>
        </p:txBody>
      </p:sp>
    </p:spTree>
    <p:extLst>
      <p:ext uri="{BB962C8B-B14F-4D97-AF65-F5344CB8AC3E}">
        <p14:creationId xmlns:p14="http://schemas.microsoft.com/office/powerpoint/2010/main" val="537944827"/>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 id="2147483841"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sikun.edu.tr/bologna-surec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079292"/>
            <a:ext cx="8574622" cy="2338465"/>
          </a:xfrm>
        </p:spPr>
        <p:txBody>
          <a:bodyPr>
            <a:normAutofit fontScale="90000"/>
          </a:bodyPr>
          <a:lstStyle/>
          <a:p>
            <a:pPr algn="l"/>
            <a:r>
              <a:rPr lang="tr-TR" b="1" dirty="0" smtClean="0"/>
              <a:t/>
            </a:r>
            <a:br>
              <a:rPr lang="tr-TR" b="1" dirty="0" smtClean="0"/>
            </a:br>
            <a:r>
              <a:rPr lang="tr-TR" b="1" dirty="0"/>
              <a:t/>
            </a:r>
            <a:br>
              <a:rPr lang="tr-TR" b="1" dirty="0"/>
            </a:br>
            <a:r>
              <a:rPr lang="tr-TR" b="1" dirty="0" smtClean="0"/>
              <a:t/>
            </a:r>
            <a:br>
              <a:rPr lang="tr-TR" b="1" dirty="0" smtClean="0"/>
            </a:br>
            <a:r>
              <a:rPr lang="tr-TR" b="1" dirty="0" smtClean="0"/>
              <a:t/>
            </a:r>
            <a:br>
              <a:rPr lang="tr-TR" b="1" dirty="0" smtClean="0"/>
            </a:br>
            <a:r>
              <a:rPr lang="tr-TR" b="1" dirty="0"/>
              <a:t/>
            </a:r>
            <a:br>
              <a:rPr lang="tr-TR" b="1" dirty="0"/>
            </a:br>
            <a:r>
              <a:rPr lang="tr-TR" b="1" dirty="0" smtClean="0"/>
              <a:t/>
            </a:r>
            <a:br>
              <a:rPr lang="tr-TR" b="1" dirty="0" smtClean="0"/>
            </a:br>
            <a:r>
              <a:rPr lang="tr-TR" b="1" dirty="0" smtClean="0"/>
              <a:t>Bologna Süreci</a:t>
            </a:r>
            <a:br>
              <a:rPr lang="tr-TR" b="1" dirty="0" smtClean="0"/>
            </a:br>
            <a:endParaRPr lang="tr-TR" b="1" dirty="0"/>
          </a:p>
        </p:txBody>
      </p:sp>
      <p:sp>
        <p:nvSpPr>
          <p:cNvPr id="3" name="Subtitle 2"/>
          <p:cNvSpPr>
            <a:spLocks noGrp="1"/>
          </p:cNvSpPr>
          <p:nvPr>
            <p:ph type="subTitle" idx="1"/>
          </p:nvPr>
        </p:nvSpPr>
        <p:spPr>
          <a:xfrm>
            <a:off x="3942414" y="3147934"/>
            <a:ext cx="7560609" cy="1367437"/>
          </a:xfrm>
        </p:spPr>
        <p:txBody>
          <a:bodyPr>
            <a:normAutofit fontScale="92500"/>
          </a:bodyPr>
          <a:lstStyle/>
          <a:p>
            <a:pPr marL="457200" indent="-457200" algn="l">
              <a:buFont typeface="Arial" panose="020B0604020202020204" pitchFamily="34" charset="0"/>
              <a:buChar char="•"/>
            </a:pPr>
            <a:r>
              <a:rPr lang="tr-TR" sz="2800" b="1" dirty="0"/>
              <a:t>Avrupa Kredi Transfer </a:t>
            </a:r>
            <a:r>
              <a:rPr lang="tr-TR" sz="2800" b="1" dirty="0" smtClean="0"/>
              <a:t>Sistemi (AKTS-ECTS)</a:t>
            </a:r>
          </a:p>
          <a:p>
            <a:pPr marL="457200" indent="-457200" algn="l">
              <a:buFont typeface="Arial" panose="020B0604020202020204" pitchFamily="34" charset="0"/>
              <a:buChar char="•"/>
            </a:pPr>
            <a:r>
              <a:rPr lang="tr-TR" sz="2800" b="1" dirty="0" smtClean="0"/>
              <a:t>Diploma Eki</a:t>
            </a:r>
            <a:endParaRPr lang="tr-TR" sz="2800" dirty="0"/>
          </a:p>
        </p:txBody>
      </p:sp>
    </p:spTree>
    <p:extLst>
      <p:ext uri="{BB962C8B-B14F-4D97-AF65-F5344CB8AC3E}">
        <p14:creationId xmlns:p14="http://schemas.microsoft.com/office/powerpoint/2010/main" val="2576491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15454"/>
          </a:xfrm>
        </p:spPr>
        <p:txBody>
          <a:bodyPr>
            <a:normAutofit/>
          </a:bodyPr>
          <a:lstStyle/>
          <a:p>
            <a:pPr algn="l"/>
            <a:r>
              <a:rPr lang="tr-TR" sz="3200" b="1" dirty="0" smtClean="0"/>
              <a:t>Diploma Eki:</a:t>
            </a:r>
            <a:endParaRPr lang="tr-TR" sz="3200" b="1" dirty="0"/>
          </a:p>
        </p:txBody>
      </p:sp>
      <p:sp>
        <p:nvSpPr>
          <p:cNvPr id="3" name="Content Placeholder 2"/>
          <p:cNvSpPr>
            <a:spLocks noGrp="1"/>
          </p:cNvSpPr>
          <p:nvPr>
            <p:ph idx="1"/>
          </p:nvPr>
        </p:nvSpPr>
        <p:spPr>
          <a:xfrm>
            <a:off x="1484310" y="1760561"/>
            <a:ext cx="10018713" cy="4030639"/>
          </a:xfrm>
        </p:spPr>
        <p:txBody>
          <a:bodyPr>
            <a:normAutofit/>
          </a:bodyPr>
          <a:lstStyle/>
          <a:p>
            <a:pPr marL="0" indent="0" algn="just">
              <a:buNone/>
            </a:pPr>
            <a:r>
              <a:rPr lang="tr-TR" b="1" dirty="0" smtClean="0"/>
              <a:t>Diploma Eki (DE), </a:t>
            </a:r>
            <a:r>
              <a:rPr lang="tr-TR" dirty="0" smtClean="0"/>
              <a:t>yükseköğrenim diploması ile birlikte verilen, diploma sahibinin çalışmalarının seviyesi, çerçevesi, içeriği ve durumu hakkında standart bilgi veren bir belgedir.</a:t>
            </a:r>
          </a:p>
          <a:p>
            <a:pPr marL="0" indent="0" algn="just">
              <a:buNone/>
            </a:pPr>
            <a:r>
              <a:rPr lang="tr-TR" dirty="0" smtClean="0"/>
              <a:t>Diploma Eki, yükseköğretimde şeffaflığı ve yeterliliğe dair kararların adil ve gerekli bilgi çerçevesinde alınmasını teşvik etmektedir.</a:t>
            </a:r>
          </a:p>
          <a:p>
            <a:pPr marL="0" indent="0" algn="just">
              <a:buNone/>
            </a:pPr>
            <a:r>
              <a:rPr lang="tr-TR" dirty="0" smtClean="0"/>
              <a:t>Diploma Eki, bir özgeçmiş belgesi değildir veya orijinal yeterliliğin yerini alamaz ve tanınmayı garantilemez.</a:t>
            </a:r>
          </a:p>
          <a:p>
            <a:pPr marL="0" indent="0" algn="just">
              <a:buNone/>
            </a:pPr>
            <a:r>
              <a:rPr lang="tr-TR" dirty="0" smtClean="0"/>
              <a:t>Bologna Süreci’ne katılan 48 Avrupa Ülkesi, kendi ülkelerinde her mezun öğrenciye ücretsiz ve çok kullanılan bir Avrupa Dilinde otomatik olarak Diploma Eki vermeyi kabul etmişlerdir.</a:t>
            </a:r>
            <a:endParaRPr lang="tr-TR" dirty="0"/>
          </a:p>
        </p:txBody>
      </p:sp>
    </p:spTree>
    <p:extLst>
      <p:ext uri="{BB962C8B-B14F-4D97-AF65-F5344CB8AC3E}">
        <p14:creationId xmlns:p14="http://schemas.microsoft.com/office/powerpoint/2010/main" val="98305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83693"/>
          </a:xfrm>
        </p:spPr>
        <p:txBody>
          <a:bodyPr>
            <a:normAutofit/>
          </a:bodyPr>
          <a:lstStyle/>
          <a:p>
            <a:pPr algn="l"/>
            <a:r>
              <a:rPr lang="tr-TR" sz="3200" b="1" dirty="0" smtClean="0"/>
              <a:t>Diploma Eki</a:t>
            </a:r>
            <a:endParaRPr lang="tr-TR" sz="3200" b="1" dirty="0"/>
          </a:p>
        </p:txBody>
      </p:sp>
      <p:sp>
        <p:nvSpPr>
          <p:cNvPr id="3" name="Content Placeholder 2"/>
          <p:cNvSpPr>
            <a:spLocks noGrp="1"/>
          </p:cNvSpPr>
          <p:nvPr>
            <p:ph idx="1"/>
          </p:nvPr>
        </p:nvSpPr>
        <p:spPr>
          <a:xfrm>
            <a:off x="1484311" y="1487607"/>
            <a:ext cx="10018713" cy="3552967"/>
          </a:xfrm>
        </p:spPr>
        <p:txBody>
          <a:bodyPr/>
          <a:lstStyle/>
          <a:p>
            <a:pPr marL="0" indent="0" algn="just">
              <a:buNone/>
            </a:pPr>
            <a:r>
              <a:rPr lang="tr-TR" dirty="0" smtClean="0"/>
              <a:t>Sadece verildiği ülkede ne anlama geldiği bilinen diplomanın başka ülkeler tarafından da anlaşılmasına yardımcı olur</a:t>
            </a:r>
          </a:p>
          <a:p>
            <a:pPr marL="0" indent="0" algn="just">
              <a:buNone/>
            </a:pPr>
            <a:r>
              <a:rPr lang="tr-TR" dirty="0" smtClean="0"/>
              <a:t>Diploma Eki, ulusal kurumlar tarafından, Avrupa Komisyonu, Avrupa Konseyi ve UNESCO tarafından ortaklaşa hazırlanmış bir şablona göre düzenlenir.</a:t>
            </a:r>
            <a:endParaRPr lang="tr-TR" dirty="0"/>
          </a:p>
        </p:txBody>
      </p:sp>
    </p:spTree>
    <p:extLst>
      <p:ext uri="{BB962C8B-B14F-4D97-AF65-F5344CB8AC3E}">
        <p14:creationId xmlns:p14="http://schemas.microsoft.com/office/powerpoint/2010/main" val="2996521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1957" y="303664"/>
            <a:ext cx="10018713" cy="706272"/>
          </a:xfrm>
        </p:spPr>
        <p:txBody>
          <a:bodyPr>
            <a:normAutofit/>
          </a:bodyPr>
          <a:lstStyle/>
          <a:p>
            <a:pPr algn="l"/>
            <a:r>
              <a:rPr lang="tr-TR" sz="3200" b="1" dirty="0" smtClean="0"/>
              <a:t>Diploma Eki</a:t>
            </a:r>
            <a:endParaRPr lang="tr-TR" sz="3200" b="1" dirty="0"/>
          </a:p>
        </p:txBody>
      </p:sp>
      <p:sp>
        <p:nvSpPr>
          <p:cNvPr id="3" name="Content Placeholder 2"/>
          <p:cNvSpPr>
            <a:spLocks noGrp="1"/>
          </p:cNvSpPr>
          <p:nvPr>
            <p:ph idx="1"/>
          </p:nvPr>
        </p:nvSpPr>
        <p:spPr>
          <a:xfrm>
            <a:off x="1484310" y="1392073"/>
            <a:ext cx="10018713" cy="4399127"/>
          </a:xfrm>
        </p:spPr>
        <p:txBody>
          <a:bodyPr>
            <a:normAutofit/>
          </a:bodyPr>
          <a:lstStyle/>
          <a:p>
            <a:pPr marL="0" indent="0" algn="just">
              <a:buNone/>
            </a:pPr>
            <a:r>
              <a:rPr lang="tr-TR" dirty="0" smtClean="0"/>
              <a:t>Aşağıdaki öğelerin ifade edildiği sekiz bölümden oluşur:</a:t>
            </a:r>
          </a:p>
          <a:p>
            <a:pPr marL="457200" indent="-457200" algn="just">
              <a:buFont typeface="+mj-lt"/>
              <a:buAutoNum type="arabicPeriod"/>
            </a:pPr>
            <a:r>
              <a:rPr lang="tr-TR" dirty="0" smtClean="0"/>
              <a:t>Diploma Ekini hak etmiş olan kişinin kimliği</a:t>
            </a:r>
          </a:p>
          <a:p>
            <a:pPr marL="457200" indent="-457200" algn="just">
              <a:buFont typeface="+mj-lt"/>
              <a:buAutoNum type="arabicPeriod"/>
            </a:pPr>
            <a:r>
              <a:rPr lang="tr-TR" dirty="0" smtClean="0"/>
              <a:t>Diploma Ekini hak etme nedenini teşkil eden, kazanılmış yeti</a:t>
            </a:r>
          </a:p>
          <a:p>
            <a:pPr marL="457200" indent="-457200" algn="just">
              <a:buFont typeface="+mj-lt"/>
              <a:buAutoNum type="arabicPeriod"/>
            </a:pPr>
            <a:r>
              <a:rPr lang="tr-TR" dirty="0" smtClean="0"/>
              <a:t>Diploma Ekinin verilmesine yol açan kazanılmış yetinin düzeyi</a:t>
            </a:r>
          </a:p>
          <a:p>
            <a:pPr marL="457200" indent="-457200" algn="just">
              <a:buFont typeface="+mj-lt"/>
              <a:buAutoNum type="arabicPeriod"/>
            </a:pPr>
            <a:r>
              <a:rPr lang="tr-TR" dirty="0"/>
              <a:t>Diploma Ekinin verilmesine yol açan kazanılmış yetinin </a:t>
            </a:r>
            <a:r>
              <a:rPr lang="tr-TR" dirty="0" smtClean="0"/>
              <a:t>içerik ve sonuçları</a:t>
            </a:r>
          </a:p>
          <a:p>
            <a:pPr marL="457200" indent="-457200" algn="just">
              <a:buFont typeface="+mj-lt"/>
              <a:buAutoNum type="arabicPeriod"/>
            </a:pPr>
            <a:r>
              <a:rPr lang="tr-TR" dirty="0"/>
              <a:t>Diploma Ekinin verilmesine yol </a:t>
            </a:r>
            <a:r>
              <a:rPr lang="tr-TR" dirty="0" smtClean="0"/>
              <a:t>açan kazanılmış yetinin işlevi</a:t>
            </a:r>
          </a:p>
          <a:p>
            <a:pPr marL="457200" indent="-457200" algn="just">
              <a:buFont typeface="+mj-lt"/>
              <a:buAutoNum type="arabicPeriod"/>
            </a:pPr>
            <a:r>
              <a:rPr lang="tr-TR" dirty="0" smtClean="0"/>
              <a:t>Ek bilgiler</a:t>
            </a:r>
          </a:p>
          <a:p>
            <a:pPr marL="457200" indent="-457200" algn="just">
              <a:buFont typeface="+mj-lt"/>
              <a:buAutoNum type="arabicPeriod"/>
            </a:pPr>
            <a:r>
              <a:rPr lang="tr-TR" dirty="0" smtClean="0"/>
              <a:t>Diploma Ekinin resm</a:t>
            </a:r>
            <a:r>
              <a:rPr lang="tr-TR" sz="2000" dirty="0" smtClean="0"/>
              <a:t>î </a:t>
            </a:r>
            <a:r>
              <a:rPr lang="tr-TR" dirty="0" smtClean="0"/>
              <a:t>tasdiki</a:t>
            </a:r>
          </a:p>
          <a:p>
            <a:pPr marL="457200" indent="-457200" algn="just">
              <a:buFont typeface="+mj-lt"/>
              <a:buAutoNum type="arabicPeriod"/>
            </a:pPr>
            <a:r>
              <a:rPr lang="tr-TR" dirty="0" smtClean="0"/>
              <a:t>Ulusal yükseköğrenim sistemi hakkında bilgi</a:t>
            </a:r>
            <a:endParaRPr lang="tr-TR" dirty="0"/>
          </a:p>
          <a:p>
            <a:pPr marL="457200" indent="-457200" algn="just">
              <a:buFont typeface="+mj-lt"/>
              <a:buAutoNum type="arabicPeriod"/>
            </a:pPr>
            <a:endParaRPr lang="tr-TR" dirty="0"/>
          </a:p>
        </p:txBody>
      </p:sp>
    </p:spTree>
    <p:extLst>
      <p:ext uri="{BB962C8B-B14F-4D97-AF65-F5344CB8AC3E}">
        <p14:creationId xmlns:p14="http://schemas.microsoft.com/office/powerpoint/2010/main" val="2415742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47215"/>
          </a:xfrm>
        </p:spPr>
        <p:txBody>
          <a:bodyPr>
            <a:normAutofit/>
          </a:bodyPr>
          <a:lstStyle/>
          <a:p>
            <a:pPr algn="l"/>
            <a:r>
              <a:rPr lang="tr-TR" sz="3200" b="1" dirty="0" smtClean="0"/>
              <a:t>Diploma Eki</a:t>
            </a:r>
            <a:endParaRPr lang="tr-TR" sz="3200" b="1" dirty="0"/>
          </a:p>
        </p:txBody>
      </p:sp>
      <p:sp>
        <p:nvSpPr>
          <p:cNvPr id="3" name="Content Placeholder 2"/>
          <p:cNvSpPr>
            <a:spLocks noGrp="1"/>
          </p:cNvSpPr>
          <p:nvPr>
            <p:ph idx="1"/>
          </p:nvPr>
        </p:nvSpPr>
        <p:spPr>
          <a:xfrm>
            <a:off x="1484310" y="1433015"/>
            <a:ext cx="10018713" cy="4358185"/>
          </a:xfrm>
        </p:spPr>
        <p:txBody>
          <a:bodyPr/>
          <a:lstStyle/>
          <a:p>
            <a:pPr marL="0" indent="0">
              <a:buNone/>
            </a:pPr>
            <a:r>
              <a:rPr lang="tr-TR" b="1" dirty="0" smtClean="0"/>
              <a:t>Öğrenciler için Diploma Eki</a:t>
            </a:r>
          </a:p>
          <a:p>
            <a:r>
              <a:rPr lang="tr-TR" dirty="0" smtClean="0"/>
              <a:t>Yurt dışında rahat okunabilen bir belge</a:t>
            </a:r>
          </a:p>
          <a:p>
            <a:r>
              <a:rPr lang="tr-TR" dirty="0" smtClean="0"/>
              <a:t>Eğitim süresince edinilen akademik kariyer ve yeterliliklerin kesin bir tanımı</a:t>
            </a:r>
          </a:p>
          <a:p>
            <a:r>
              <a:rPr lang="tr-TR" dirty="0" smtClean="0"/>
              <a:t>Başarı ve yeterliliklerin objektif bir tanımı</a:t>
            </a:r>
          </a:p>
          <a:p>
            <a:r>
              <a:rPr lang="tr-TR" dirty="0" smtClean="0"/>
              <a:t>Yurtdışında eğitim veya kolay iş fırsatlarına kolay erişim ve istihdamına teşvik</a:t>
            </a:r>
            <a:endParaRPr lang="tr-TR" dirty="0"/>
          </a:p>
        </p:txBody>
      </p:sp>
    </p:spTree>
    <p:extLst>
      <p:ext uri="{BB962C8B-B14F-4D97-AF65-F5344CB8AC3E}">
        <p14:creationId xmlns:p14="http://schemas.microsoft.com/office/powerpoint/2010/main" val="3274699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85997"/>
            <a:ext cx="10018713" cy="1361364"/>
          </a:xfrm>
        </p:spPr>
        <p:txBody>
          <a:bodyPr>
            <a:normAutofit/>
          </a:bodyPr>
          <a:lstStyle/>
          <a:p>
            <a:pPr algn="l"/>
            <a:r>
              <a:rPr lang="tr-TR" sz="3200" b="1" dirty="0" smtClean="0"/>
              <a:t>IŞIK Üniversitesi Bologna Süreci Sayfası ve </a:t>
            </a:r>
            <a:br>
              <a:rPr lang="tr-TR" sz="3200" b="1" dirty="0" smtClean="0"/>
            </a:br>
            <a:r>
              <a:rPr lang="tr-TR" sz="3200" b="1" dirty="0" smtClean="0"/>
              <a:t>Diploma Eki</a:t>
            </a:r>
            <a:endParaRPr lang="tr-TR" sz="3200" b="1" dirty="0"/>
          </a:p>
        </p:txBody>
      </p:sp>
      <p:sp>
        <p:nvSpPr>
          <p:cNvPr id="3" name="Content Placeholder 2"/>
          <p:cNvSpPr>
            <a:spLocks noGrp="1"/>
          </p:cNvSpPr>
          <p:nvPr>
            <p:ph idx="1"/>
          </p:nvPr>
        </p:nvSpPr>
        <p:spPr>
          <a:xfrm>
            <a:off x="1484310" y="1747361"/>
            <a:ext cx="10018713" cy="4497049"/>
          </a:xfrm>
        </p:spPr>
        <p:txBody>
          <a:bodyPr>
            <a:normAutofit/>
          </a:bodyPr>
          <a:lstStyle/>
          <a:p>
            <a:pPr marL="0" indent="0" algn="just">
              <a:buNone/>
            </a:pPr>
            <a:endParaRPr lang="tr-TR" dirty="0" smtClean="0"/>
          </a:p>
          <a:p>
            <a:pPr marL="0" indent="0" algn="just">
              <a:buNone/>
            </a:pPr>
            <a:r>
              <a:rPr lang="tr-TR" dirty="0" smtClean="0"/>
              <a:t>IŞIK Üniversitesi Bologna Süreci sayfasına </a:t>
            </a:r>
            <a:r>
              <a:rPr lang="tr-TR" dirty="0">
                <a:hlinkClick r:id="rId2"/>
              </a:rPr>
              <a:t>http://</a:t>
            </a:r>
            <a:r>
              <a:rPr lang="tr-TR" dirty="0" smtClean="0">
                <a:hlinkClick r:id="rId2"/>
              </a:rPr>
              <a:t>www.isikun.edu.tr/bologna-sureci</a:t>
            </a:r>
            <a:r>
              <a:rPr lang="tr-TR" dirty="0" smtClean="0"/>
              <a:t> linkinden ulaşılabilmektedir. İlgili sayfada Ön lisans, Lisans, Yüksek Lisans ve Doktora Programları hakkında detaylı bilgi, ders planları, güncel ders katalogları  (açılan dersler/seçmeli dersler, ders kredisi ve AKTS kredisi) ve birçok bilgiye erişilebilmektedir.</a:t>
            </a:r>
            <a:endParaRPr lang="tr-TR" dirty="0"/>
          </a:p>
          <a:p>
            <a:pPr marL="0" indent="0" algn="just">
              <a:buNone/>
            </a:pPr>
            <a:r>
              <a:rPr lang="tr-TR" dirty="0" smtClean="0"/>
              <a:t>Işık Üniversitesi tüm </a:t>
            </a:r>
            <a:r>
              <a:rPr lang="tr-TR" b="1" dirty="0" smtClean="0"/>
              <a:t>Lisans</a:t>
            </a:r>
            <a:r>
              <a:rPr lang="tr-TR" dirty="0" smtClean="0"/>
              <a:t> ve </a:t>
            </a:r>
            <a:r>
              <a:rPr lang="tr-TR" b="1" dirty="0" smtClean="0"/>
              <a:t>Ön lisans , Lisans Üstü </a:t>
            </a:r>
            <a:r>
              <a:rPr lang="tr-TR" dirty="0" smtClean="0"/>
              <a:t>programlarında</a:t>
            </a:r>
            <a:r>
              <a:rPr lang="tr-TR" b="1" dirty="0" smtClean="0"/>
              <a:t> Diploma Eki </a:t>
            </a:r>
            <a:r>
              <a:rPr lang="tr-TR" dirty="0" smtClean="0"/>
              <a:t> vermeye hak kazanmıştır. </a:t>
            </a:r>
          </a:p>
          <a:p>
            <a:pPr marL="0" indent="0" algn="just">
              <a:buNone/>
            </a:pPr>
            <a:endParaRPr lang="tr-TR" dirty="0"/>
          </a:p>
        </p:txBody>
      </p:sp>
    </p:spTree>
    <p:extLst>
      <p:ext uri="{BB962C8B-B14F-4D97-AF65-F5344CB8AC3E}">
        <p14:creationId xmlns:p14="http://schemas.microsoft.com/office/powerpoint/2010/main" val="2147421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1976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841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47786" y="1355774"/>
            <a:ext cx="10459160" cy="946052"/>
          </a:xfrm>
        </p:spPr>
        <p:txBody>
          <a:bodyPr>
            <a:normAutofit fontScale="90000"/>
          </a:bodyPr>
          <a:lstStyle/>
          <a:p>
            <a:pPr algn="l"/>
            <a:r>
              <a:rPr lang="tr-TR" dirty="0" smtClean="0"/>
              <a:t/>
            </a:r>
            <a:br>
              <a:rPr lang="tr-TR" dirty="0" smtClean="0"/>
            </a:br>
            <a:r>
              <a:rPr lang="tr-TR" dirty="0" smtClean="0"/>
              <a:t>Bologna Süreci (Bologna </a:t>
            </a:r>
            <a:r>
              <a:rPr lang="tr-TR" dirty="0" err="1" smtClean="0"/>
              <a:t>Process</a:t>
            </a:r>
            <a:r>
              <a:rPr lang="tr-TR" dirty="0" smtClean="0"/>
              <a:t>) nedir?</a:t>
            </a:r>
            <a:br>
              <a:rPr lang="tr-TR" dirty="0" smtClean="0"/>
            </a:br>
            <a:endParaRPr lang="tr-TR" dirty="0"/>
          </a:p>
        </p:txBody>
      </p:sp>
      <p:sp>
        <p:nvSpPr>
          <p:cNvPr id="8" name="Text Placeholder 7"/>
          <p:cNvSpPr>
            <a:spLocks noGrp="1"/>
          </p:cNvSpPr>
          <p:nvPr>
            <p:ph type="body" idx="1"/>
          </p:nvPr>
        </p:nvSpPr>
        <p:spPr>
          <a:xfrm>
            <a:off x="1484311" y="2301826"/>
            <a:ext cx="10276279" cy="3479996"/>
          </a:xfrm>
        </p:spPr>
        <p:txBody>
          <a:bodyPr>
            <a:normAutofit fontScale="85000" lnSpcReduction="20000"/>
          </a:bodyPr>
          <a:lstStyle/>
          <a:p>
            <a:pPr algn="just"/>
            <a:r>
              <a:rPr lang="tr-TR" sz="2400" dirty="0" smtClean="0"/>
              <a:t>Bologna Süreci, Avrupa bölgesinde  ortak bir </a:t>
            </a:r>
            <a:r>
              <a:rPr lang="tr-TR" sz="2400" b="1" dirty="0" smtClean="0"/>
              <a:t>Avrupa Yükseköğretim Alanı (AYA) </a:t>
            </a:r>
            <a:r>
              <a:rPr lang="tr-TR" sz="2400" dirty="0" smtClean="0"/>
              <a:t>oluşturmak üzere başlatılan bir reform sürecidir. Üye ülkelerle karşılaştırılabilir, rekabetçi ve şeffaf bir yükseköğretim alanı oluşturmak hedefiyle ortaya çıkan Bologna Süreci’nde ülkelerin uygulamalarına bağlı olarak, belirlenen hedefler de ihtiyaçlar çerçevesinde geliştirilmektedir. Bologna Süreci durağan bir sistem değil sürekli gelişen bir süreçtir.</a:t>
            </a:r>
            <a:r>
              <a:rPr lang="tr-TR" sz="2400" dirty="0"/>
              <a:t> </a:t>
            </a:r>
            <a:endParaRPr lang="tr-TR" sz="2400" dirty="0" smtClean="0"/>
          </a:p>
          <a:p>
            <a:pPr algn="just"/>
            <a:r>
              <a:rPr lang="tr-TR" sz="2400" dirty="0" smtClean="0"/>
              <a:t>Pek </a:t>
            </a:r>
            <a:r>
              <a:rPr lang="tr-TR" sz="2400" dirty="0"/>
              <a:t>çok uluslararası kuruluşun işbirliği ile 47 üye ülke </a:t>
            </a:r>
            <a:r>
              <a:rPr lang="tr-TR" sz="2400" dirty="0" smtClean="0"/>
              <a:t>tarafından </a:t>
            </a:r>
            <a:r>
              <a:rPr lang="tr-TR" sz="2400" dirty="0"/>
              <a:t>oluşturulan ve sürdürülen, alışılmışın dışında bir süreçtir. Sürece üyelik hükümetler/devletler arası herhangi bir anlaşmaya dayanmamaktadır. Bologna Süreci kapsamında yayımlanan bildirilerin yasal bir bağlayıcılığı bulunmamaktadır. Süreç tamamen her ülkenin özgür iradeleri ile katıldıkları bir oluşumdur ve ülkeler Bologna Süreci'nin öngördüğü hedefleri kabul edip etmeme hakkına sahiptirler.</a:t>
            </a:r>
            <a:endParaRPr lang="tr-TR" sz="2400" dirty="0" smtClean="0"/>
          </a:p>
        </p:txBody>
      </p:sp>
    </p:spTree>
    <p:extLst>
      <p:ext uri="{BB962C8B-B14F-4D97-AF65-F5344CB8AC3E}">
        <p14:creationId xmlns:p14="http://schemas.microsoft.com/office/powerpoint/2010/main" val="2698893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3432518"/>
            <a:ext cx="8754794" cy="3970318"/>
          </a:xfrm>
          <a:prstGeom prst="rect">
            <a:avLst/>
          </a:prstGeom>
        </p:spPr>
        <p:txBody>
          <a:bodyPr wrap="square">
            <a:spAutoFit/>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
        <p:nvSpPr>
          <p:cNvPr id="11" name="Title 10"/>
          <p:cNvSpPr>
            <a:spLocks noGrp="1"/>
          </p:cNvSpPr>
          <p:nvPr>
            <p:ph type="title"/>
          </p:nvPr>
        </p:nvSpPr>
        <p:spPr>
          <a:xfrm>
            <a:off x="1484310" y="1023425"/>
            <a:ext cx="10018713" cy="988255"/>
          </a:xfrm>
        </p:spPr>
        <p:txBody>
          <a:bodyPr>
            <a:normAutofit/>
          </a:bodyPr>
          <a:lstStyle/>
          <a:p>
            <a:pPr algn="l"/>
            <a:r>
              <a:rPr lang="tr-TR" sz="3200" b="1" dirty="0" smtClean="0"/>
              <a:t>Bologna </a:t>
            </a:r>
            <a:r>
              <a:rPr lang="tr-TR" sz="3200" b="1" dirty="0"/>
              <a:t>Sürecine Üye olan Ülkeler:</a:t>
            </a:r>
          </a:p>
        </p:txBody>
      </p:sp>
      <p:sp>
        <p:nvSpPr>
          <p:cNvPr id="12" name="Content Placeholder 11"/>
          <p:cNvSpPr>
            <a:spLocks noGrp="1"/>
          </p:cNvSpPr>
          <p:nvPr>
            <p:ph idx="1"/>
          </p:nvPr>
        </p:nvSpPr>
        <p:spPr>
          <a:xfrm>
            <a:off x="1484310" y="1674055"/>
            <a:ext cx="10018713" cy="4117145"/>
          </a:xfrm>
        </p:spPr>
        <p:txBody>
          <a:bodyPr>
            <a:normAutofit/>
          </a:bodyPr>
          <a:lstStyle/>
          <a:p>
            <a:pPr marL="0" indent="0" algn="just">
              <a:buNone/>
            </a:pPr>
            <a:r>
              <a:rPr lang="tr-TR" dirty="0"/>
              <a:t/>
            </a:r>
            <a:br>
              <a:rPr lang="tr-TR" dirty="0"/>
            </a:br>
            <a:r>
              <a:rPr lang="tr-TR" dirty="0"/>
              <a:t> </a:t>
            </a:r>
            <a:br>
              <a:rPr lang="tr-TR" dirty="0"/>
            </a:br>
            <a:r>
              <a:rPr lang="tr-TR" dirty="0"/>
              <a:t> </a:t>
            </a:r>
            <a:r>
              <a:rPr lang="tr-TR" dirty="0" smtClean="0"/>
              <a:t>Avusturya</a:t>
            </a:r>
            <a:r>
              <a:rPr lang="tr-TR" dirty="0"/>
              <a:t>, Belçika, Bulgaristan, Çek Cumhuriyeti, Danimarka, Estonya, Finlandiya, Fransa, Almanya, Yunanistan, Macaristan, İzlanda, İtalya, Letonya, Litvanya, Lüksemburg, Malta, Hollanda, Norveç, Polonya, Portekiz, Romanya, Slovak Cumhuriyeti, Slovenya, İspanya, İsveç, İsviçre, </a:t>
            </a:r>
            <a:r>
              <a:rPr lang="tr-TR" dirty="0" smtClean="0"/>
              <a:t>İngiltere, İrlanda, Hırvatistan</a:t>
            </a:r>
            <a:r>
              <a:rPr lang="tr-TR" dirty="0"/>
              <a:t>, Kıbrıs, Lihtenştayn ve </a:t>
            </a:r>
            <a:r>
              <a:rPr lang="tr-TR" dirty="0" smtClean="0"/>
              <a:t>Türkiye, Arnavutluk</a:t>
            </a:r>
            <a:r>
              <a:rPr lang="tr-TR" dirty="0"/>
              <a:t>, Andora, Bosna-Hersek, Vatikan Cumhuriyeti, Rusya Federasyonu, </a:t>
            </a:r>
            <a:r>
              <a:rPr lang="tr-TR" dirty="0" smtClean="0"/>
              <a:t>Sırbistan-Karadağ, Makedonya, Ermenistan</a:t>
            </a:r>
            <a:r>
              <a:rPr lang="tr-TR" dirty="0"/>
              <a:t>, Azerbaycan, Gürcistan, </a:t>
            </a:r>
            <a:r>
              <a:rPr lang="tr-TR" dirty="0" smtClean="0"/>
              <a:t>Moldova, Ukrayna ve Karadağ.</a:t>
            </a:r>
            <a:r>
              <a:rPr lang="tr-TR" dirty="0"/>
              <a:t/>
            </a:r>
            <a:br>
              <a:rPr lang="tr-TR" dirty="0"/>
            </a:br>
            <a:r>
              <a:rPr lang="tr-TR" dirty="0"/>
              <a:t> </a:t>
            </a:r>
            <a:br>
              <a:rPr lang="tr-TR" dirty="0"/>
            </a:br>
            <a:endParaRPr lang="tr-TR" dirty="0"/>
          </a:p>
        </p:txBody>
      </p:sp>
    </p:spTree>
    <p:extLst>
      <p:ext uri="{BB962C8B-B14F-4D97-AF65-F5344CB8AC3E}">
        <p14:creationId xmlns:p14="http://schemas.microsoft.com/office/powerpoint/2010/main" val="2179492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84311" y="685801"/>
            <a:ext cx="10018713" cy="777239"/>
          </a:xfrm>
        </p:spPr>
        <p:txBody>
          <a:bodyPr>
            <a:normAutofit/>
          </a:bodyPr>
          <a:lstStyle/>
          <a:p>
            <a:pPr algn="l"/>
            <a:r>
              <a:rPr lang="tr-TR" sz="3200" b="1" dirty="0" smtClean="0"/>
              <a:t>Bologna </a:t>
            </a:r>
            <a:r>
              <a:rPr lang="tr-TR" sz="3200" b="1" dirty="0"/>
              <a:t>Sürecine Üye olan Uluslararası Kuruluşlar:</a:t>
            </a:r>
          </a:p>
        </p:txBody>
      </p:sp>
      <p:sp>
        <p:nvSpPr>
          <p:cNvPr id="8" name="Content Placeholder 7"/>
          <p:cNvSpPr>
            <a:spLocks noGrp="1"/>
          </p:cNvSpPr>
          <p:nvPr>
            <p:ph idx="1"/>
          </p:nvPr>
        </p:nvSpPr>
        <p:spPr>
          <a:xfrm>
            <a:off x="1484311" y="1463040"/>
            <a:ext cx="10018713" cy="5120640"/>
          </a:xfrm>
        </p:spPr>
        <p:txBody>
          <a:bodyPr>
            <a:noAutofit/>
          </a:bodyPr>
          <a:lstStyle/>
          <a:p>
            <a:pPr marL="0" indent="0">
              <a:buNone/>
            </a:pPr>
            <a:r>
              <a:rPr lang="tr-TR" sz="1600" dirty="0" smtClean="0"/>
              <a:t>Bologna </a:t>
            </a:r>
            <a:r>
              <a:rPr lang="tr-TR" sz="1600" dirty="0"/>
              <a:t>İzleme Grubu (Bologna </a:t>
            </a:r>
            <a:r>
              <a:rPr lang="tr-TR" sz="1600" dirty="0" err="1"/>
              <a:t>Follow-Up</a:t>
            </a:r>
            <a:r>
              <a:rPr lang="tr-TR" sz="1600" dirty="0"/>
              <a:t> </a:t>
            </a:r>
            <a:r>
              <a:rPr lang="tr-TR" sz="1600" dirty="0" err="1"/>
              <a:t>Group</a:t>
            </a:r>
            <a:r>
              <a:rPr lang="tr-TR" sz="1600" dirty="0"/>
              <a:t>, BFUG)'</a:t>
            </a:r>
            <a:r>
              <a:rPr lang="tr-TR" sz="1600" dirty="0" err="1"/>
              <a:t>nda</a:t>
            </a:r>
            <a:r>
              <a:rPr lang="tr-TR" sz="1600" dirty="0"/>
              <a:t> oy kullanma hakkına sahip olan Avrupa Komisyonu dışında kalan kuruluşlar, </a:t>
            </a:r>
            <a:r>
              <a:rPr lang="tr-TR" sz="1600" dirty="0" err="1"/>
              <a:t>BFUG'nin</a:t>
            </a:r>
            <a:r>
              <a:rPr lang="tr-TR" sz="1600" dirty="0"/>
              <a:t> resmi danışman üyeleridir.</a:t>
            </a:r>
          </a:p>
          <a:p>
            <a:r>
              <a:rPr lang="tr-TR" sz="1600" dirty="0" smtClean="0"/>
              <a:t> </a:t>
            </a:r>
            <a:r>
              <a:rPr lang="tr-TR" sz="1600" dirty="0" err="1"/>
              <a:t>European</a:t>
            </a:r>
            <a:r>
              <a:rPr lang="tr-TR" sz="1600" dirty="0"/>
              <a:t> </a:t>
            </a:r>
            <a:r>
              <a:rPr lang="tr-TR" sz="1600" dirty="0" err="1"/>
              <a:t>Commission</a:t>
            </a:r>
            <a:r>
              <a:rPr lang="tr-TR" sz="1600" dirty="0"/>
              <a:t> (Avrupa Komisyonu),</a:t>
            </a:r>
          </a:p>
          <a:p>
            <a:r>
              <a:rPr lang="tr-TR" sz="1600" dirty="0" smtClean="0"/>
              <a:t> </a:t>
            </a:r>
            <a:r>
              <a:rPr lang="tr-TR" sz="1600" dirty="0" err="1"/>
              <a:t>Council</a:t>
            </a:r>
            <a:r>
              <a:rPr lang="tr-TR" sz="1600" dirty="0"/>
              <a:t> of Europe (Avrupa Konseyi),</a:t>
            </a:r>
          </a:p>
          <a:p>
            <a:r>
              <a:rPr lang="tr-TR" sz="1600" dirty="0" smtClean="0"/>
              <a:t> </a:t>
            </a:r>
            <a:r>
              <a:rPr lang="tr-TR" sz="1600" b="1" dirty="0"/>
              <a:t>EUA</a:t>
            </a:r>
            <a:r>
              <a:rPr lang="tr-TR" sz="1600" dirty="0"/>
              <a:t> – </a:t>
            </a:r>
            <a:r>
              <a:rPr lang="tr-TR" sz="1600" dirty="0" err="1"/>
              <a:t>European</a:t>
            </a:r>
            <a:r>
              <a:rPr lang="tr-TR" sz="1600" dirty="0"/>
              <a:t> </a:t>
            </a:r>
            <a:r>
              <a:rPr lang="tr-TR" sz="1600" dirty="0" err="1"/>
              <a:t>University</a:t>
            </a:r>
            <a:r>
              <a:rPr lang="tr-TR" sz="1600" dirty="0"/>
              <a:t> </a:t>
            </a:r>
            <a:r>
              <a:rPr lang="tr-TR" sz="1600" dirty="0" err="1"/>
              <a:t>Association</a:t>
            </a:r>
            <a:r>
              <a:rPr lang="tr-TR" sz="1600" dirty="0"/>
              <a:t> (Avrupa Üniversiteler Birliği),</a:t>
            </a:r>
          </a:p>
          <a:p>
            <a:r>
              <a:rPr lang="tr-TR" sz="1600" dirty="0" smtClean="0"/>
              <a:t> </a:t>
            </a:r>
            <a:r>
              <a:rPr lang="tr-TR" sz="1600" b="1" dirty="0"/>
              <a:t>EURASHE</a:t>
            </a:r>
            <a:r>
              <a:rPr lang="tr-TR" sz="1600" dirty="0"/>
              <a:t> – </a:t>
            </a:r>
            <a:r>
              <a:rPr lang="tr-TR" sz="1600" dirty="0" err="1"/>
              <a:t>European</a:t>
            </a:r>
            <a:r>
              <a:rPr lang="tr-TR" sz="1600" dirty="0"/>
              <a:t> </a:t>
            </a:r>
            <a:r>
              <a:rPr lang="tr-TR" sz="1600" dirty="0" err="1"/>
              <a:t>Association</a:t>
            </a:r>
            <a:r>
              <a:rPr lang="tr-TR" sz="1600" dirty="0"/>
              <a:t> </a:t>
            </a:r>
            <a:r>
              <a:rPr lang="tr-TR" sz="1600" dirty="0" err="1"/>
              <a:t>Institutions</a:t>
            </a:r>
            <a:r>
              <a:rPr lang="tr-TR" sz="1600" dirty="0"/>
              <a:t> in </a:t>
            </a:r>
            <a:r>
              <a:rPr lang="tr-TR" sz="1600" dirty="0" err="1"/>
              <a:t>Higher</a:t>
            </a:r>
            <a:r>
              <a:rPr lang="tr-TR" sz="1600" dirty="0"/>
              <a:t> </a:t>
            </a:r>
            <a:r>
              <a:rPr lang="tr-TR" sz="1600" dirty="0" err="1"/>
              <a:t>Education</a:t>
            </a:r>
            <a:r>
              <a:rPr lang="tr-TR" sz="1600" dirty="0"/>
              <a:t> (Avrupa Yükseköğretim Kurumları Birliği),</a:t>
            </a:r>
          </a:p>
          <a:p>
            <a:r>
              <a:rPr lang="tr-TR" sz="1600" dirty="0" smtClean="0"/>
              <a:t> </a:t>
            </a:r>
            <a:r>
              <a:rPr lang="tr-TR" sz="1600" b="1" dirty="0"/>
              <a:t>ESIB</a:t>
            </a:r>
            <a:r>
              <a:rPr lang="tr-TR" sz="1600" dirty="0"/>
              <a:t> – </a:t>
            </a:r>
            <a:r>
              <a:rPr lang="tr-TR" sz="1600" dirty="0" err="1"/>
              <a:t>The</a:t>
            </a:r>
            <a:r>
              <a:rPr lang="tr-TR" sz="1600" dirty="0"/>
              <a:t> </a:t>
            </a:r>
            <a:r>
              <a:rPr lang="tr-TR" sz="1600" dirty="0" err="1"/>
              <a:t>National</a:t>
            </a:r>
            <a:r>
              <a:rPr lang="tr-TR" sz="1600" dirty="0"/>
              <a:t> </a:t>
            </a:r>
            <a:r>
              <a:rPr lang="tr-TR" sz="1600" dirty="0" err="1"/>
              <a:t>Unions</a:t>
            </a:r>
            <a:r>
              <a:rPr lang="tr-TR" sz="1600" dirty="0"/>
              <a:t> of </a:t>
            </a:r>
            <a:r>
              <a:rPr lang="tr-TR" sz="1600" dirty="0" err="1"/>
              <a:t>Students</a:t>
            </a:r>
            <a:r>
              <a:rPr lang="tr-TR" sz="1600" dirty="0"/>
              <a:t> in Europe (Avrupa Ulusal Öğrenci Birlikleri),</a:t>
            </a:r>
          </a:p>
          <a:p>
            <a:r>
              <a:rPr lang="tr-TR" sz="1600" dirty="0" smtClean="0"/>
              <a:t> </a:t>
            </a:r>
            <a:r>
              <a:rPr lang="tr-TR" sz="1600" b="1" dirty="0"/>
              <a:t>UNESCO-CEPES</a:t>
            </a:r>
            <a:r>
              <a:rPr lang="tr-TR" sz="1600" dirty="0"/>
              <a:t> – Center </a:t>
            </a:r>
            <a:r>
              <a:rPr lang="tr-TR" sz="1600" dirty="0" err="1"/>
              <a:t>for</a:t>
            </a:r>
            <a:r>
              <a:rPr lang="tr-TR" sz="1600" dirty="0"/>
              <a:t> </a:t>
            </a:r>
            <a:r>
              <a:rPr lang="tr-TR" sz="1600" dirty="0" err="1"/>
              <a:t>Higher</a:t>
            </a:r>
            <a:r>
              <a:rPr lang="tr-TR" sz="1600" dirty="0"/>
              <a:t> </a:t>
            </a:r>
            <a:r>
              <a:rPr lang="tr-TR" sz="1600" dirty="0" err="1"/>
              <a:t>Education</a:t>
            </a:r>
            <a:r>
              <a:rPr lang="tr-TR" sz="1600" dirty="0"/>
              <a:t> , (Birleşmiş Milletler Eğitim, Bilim ve Kültür Organizasyonu – Yükseköğretim Merkezi)</a:t>
            </a:r>
          </a:p>
          <a:p>
            <a:r>
              <a:rPr lang="tr-TR" sz="1600" dirty="0" smtClean="0"/>
              <a:t> </a:t>
            </a:r>
            <a:r>
              <a:rPr lang="tr-TR" sz="1600" b="1" dirty="0"/>
              <a:t>EI</a:t>
            </a:r>
            <a:r>
              <a:rPr lang="tr-TR" sz="1600" dirty="0"/>
              <a:t> – </a:t>
            </a:r>
            <a:r>
              <a:rPr lang="tr-TR" sz="1600" dirty="0" err="1"/>
              <a:t>Education</a:t>
            </a:r>
            <a:r>
              <a:rPr lang="tr-TR" sz="1600" dirty="0"/>
              <a:t> International </a:t>
            </a:r>
            <a:r>
              <a:rPr lang="tr-TR" sz="1600" dirty="0" err="1"/>
              <a:t>Pan-European</a:t>
            </a:r>
            <a:r>
              <a:rPr lang="tr-TR" sz="1600" dirty="0"/>
              <a:t> </a:t>
            </a:r>
            <a:r>
              <a:rPr lang="tr-TR" sz="1600" dirty="0" err="1"/>
              <a:t>Structure</a:t>
            </a:r>
            <a:r>
              <a:rPr lang="tr-TR" sz="1600" dirty="0"/>
              <a:t> (Uluslararası Eğitim Avrupa Yapısı),</a:t>
            </a:r>
          </a:p>
          <a:p>
            <a:r>
              <a:rPr lang="tr-TR" sz="1600" dirty="0" smtClean="0"/>
              <a:t> </a:t>
            </a:r>
            <a:r>
              <a:rPr lang="tr-TR" sz="1600" b="1" dirty="0"/>
              <a:t>ENQA</a:t>
            </a:r>
            <a:r>
              <a:rPr lang="tr-TR" sz="1600" dirty="0"/>
              <a:t> – </a:t>
            </a:r>
            <a:r>
              <a:rPr lang="tr-TR" sz="1600" dirty="0" err="1"/>
              <a:t>European</a:t>
            </a:r>
            <a:r>
              <a:rPr lang="tr-TR" sz="1600" dirty="0"/>
              <a:t> </a:t>
            </a:r>
            <a:r>
              <a:rPr lang="tr-TR" sz="1600" dirty="0" err="1"/>
              <a:t>Association</a:t>
            </a:r>
            <a:r>
              <a:rPr lang="tr-TR" sz="1600" dirty="0"/>
              <a:t> </a:t>
            </a:r>
            <a:r>
              <a:rPr lang="tr-TR" sz="1600" dirty="0" err="1"/>
              <a:t>for</a:t>
            </a:r>
            <a:r>
              <a:rPr lang="tr-TR" sz="1600" dirty="0"/>
              <a:t> </a:t>
            </a:r>
            <a:r>
              <a:rPr lang="tr-TR" sz="1600" dirty="0" err="1"/>
              <a:t>Quality</a:t>
            </a:r>
            <a:r>
              <a:rPr lang="tr-TR" sz="1600" dirty="0"/>
              <a:t> </a:t>
            </a:r>
            <a:r>
              <a:rPr lang="tr-TR" sz="1600" dirty="0" err="1"/>
              <a:t>Assurance</a:t>
            </a:r>
            <a:r>
              <a:rPr lang="tr-TR" sz="1600" dirty="0"/>
              <a:t> in </a:t>
            </a:r>
            <a:r>
              <a:rPr lang="tr-TR" sz="1600" dirty="0" err="1"/>
              <a:t>Higher</a:t>
            </a:r>
            <a:r>
              <a:rPr lang="tr-TR" sz="1600" dirty="0"/>
              <a:t> </a:t>
            </a:r>
            <a:r>
              <a:rPr lang="tr-TR" sz="1600" dirty="0" err="1"/>
              <a:t>Education</a:t>
            </a:r>
            <a:r>
              <a:rPr lang="tr-TR" sz="1600" dirty="0"/>
              <a:t> (Avrupa Yükseköğretim Kalite Güvencesi Birliği),</a:t>
            </a:r>
          </a:p>
          <a:p>
            <a:r>
              <a:rPr lang="tr-TR" sz="1600" dirty="0" smtClean="0"/>
              <a:t> </a:t>
            </a:r>
            <a:r>
              <a:rPr lang="tr-TR" sz="1600" b="1" dirty="0"/>
              <a:t>ETUCE</a:t>
            </a:r>
            <a:r>
              <a:rPr lang="tr-TR" sz="1600" dirty="0"/>
              <a:t> – </a:t>
            </a:r>
            <a:r>
              <a:rPr lang="tr-TR" sz="1600" dirty="0" err="1"/>
              <a:t>Union</a:t>
            </a:r>
            <a:r>
              <a:rPr lang="tr-TR" sz="1600" dirty="0"/>
              <a:t> of </a:t>
            </a:r>
            <a:r>
              <a:rPr lang="tr-TR" sz="1600" dirty="0" err="1"/>
              <a:t>Industrial</a:t>
            </a:r>
            <a:r>
              <a:rPr lang="tr-TR" sz="1600" dirty="0"/>
              <a:t> </a:t>
            </a:r>
            <a:r>
              <a:rPr lang="tr-TR" sz="1600" dirty="0" err="1"/>
              <a:t>and</a:t>
            </a:r>
            <a:r>
              <a:rPr lang="tr-TR" sz="1600" dirty="0"/>
              <a:t> </a:t>
            </a:r>
            <a:r>
              <a:rPr lang="tr-TR" sz="1600" dirty="0" err="1"/>
              <a:t>Employers</a:t>
            </a:r>
            <a:r>
              <a:rPr lang="tr-TR" sz="1600" dirty="0"/>
              <a:t>' </a:t>
            </a:r>
            <a:r>
              <a:rPr lang="tr-TR" sz="1600" dirty="0" err="1"/>
              <a:t>Confederations</a:t>
            </a:r>
            <a:r>
              <a:rPr lang="tr-TR" sz="1600" dirty="0"/>
              <a:t> of Europe (Avrupa Sanayi ve İşverenler Konfederasyonları Birliği)</a:t>
            </a:r>
          </a:p>
        </p:txBody>
      </p:sp>
    </p:spTree>
    <p:extLst>
      <p:ext uri="{BB962C8B-B14F-4D97-AF65-F5344CB8AC3E}">
        <p14:creationId xmlns:p14="http://schemas.microsoft.com/office/powerpoint/2010/main" val="1306508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35037"/>
          </a:xfrm>
        </p:spPr>
        <p:txBody>
          <a:bodyPr>
            <a:normAutofit/>
          </a:bodyPr>
          <a:lstStyle/>
          <a:p>
            <a:pPr algn="l"/>
            <a:r>
              <a:rPr lang="tr-TR" sz="3200" b="1" dirty="0" smtClean="0"/>
              <a:t>Bologna Süreci Temel Faaliyet Alanları</a:t>
            </a:r>
            <a:endParaRPr lang="tr-TR" sz="3200" b="1" dirty="0"/>
          </a:p>
        </p:txBody>
      </p:sp>
      <p:sp>
        <p:nvSpPr>
          <p:cNvPr id="3" name="Content Placeholder 2"/>
          <p:cNvSpPr>
            <a:spLocks noGrp="1"/>
          </p:cNvSpPr>
          <p:nvPr>
            <p:ph idx="1"/>
          </p:nvPr>
        </p:nvSpPr>
        <p:spPr>
          <a:xfrm>
            <a:off x="1484310" y="1617785"/>
            <a:ext cx="10018713" cy="4173415"/>
          </a:xfrm>
        </p:spPr>
        <p:txBody>
          <a:bodyPr/>
          <a:lstStyle/>
          <a:p>
            <a:pPr marL="0" indent="0">
              <a:buNone/>
            </a:pPr>
            <a:r>
              <a:rPr lang="tr-TR" b="1" dirty="0" smtClean="0"/>
              <a:t>Kolay Anlaşılabilir ve Karşılaştırılabilir Bir Akademik Derece Sistemi:</a:t>
            </a:r>
          </a:p>
          <a:p>
            <a:r>
              <a:rPr lang="tr-TR" sz="2000" dirty="0" smtClean="0"/>
              <a:t>Yükseköğretimde 3’lü derece (Lisans/Yüksek Lisans/Doktora) sisteminin oluşturulması</a:t>
            </a:r>
          </a:p>
          <a:p>
            <a:r>
              <a:rPr lang="tr-TR" sz="2000" dirty="0" smtClean="0"/>
              <a:t>Düzeyler arasında geçişin nasıl yapılacağının tanımlanması</a:t>
            </a:r>
          </a:p>
          <a:p>
            <a:r>
              <a:rPr lang="tr-TR" sz="2000" dirty="0" smtClean="0"/>
              <a:t>Yükseköğretimde </a:t>
            </a:r>
            <a:r>
              <a:rPr lang="tr-TR" sz="2000" b="1" dirty="0" smtClean="0"/>
              <a:t>Ulusal Yeterlilikler Çerçevesi</a:t>
            </a:r>
            <a:r>
              <a:rPr lang="tr-TR" sz="2000" dirty="0" smtClean="0"/>
              <a:t> oluşturulması</a:t>
            </a:r>
          </a:p>
          <a:p>
            <a:pPr marL="0" indent="0">
              <a:buNone/>
            </a:pPr>
            <a:r>
              <a:rPr lang="tr-TR" b="1" dirty="0" smtClean="0"/>
              <a:t>Kalite Güvencesi:</a:t>
            </a:r>
          </a:p>
          <a:p>
            <a:r>
              <a:rPr lang="tr-TR" sz="2000" dirty="0" smtClean="0"/>
              <a:t>Avrupa ilke ve standartları ile uyumlu ulusal </a:t>
            </a:r>
            <a:r>
              <a:rPr lang="tr-TR" sz="2000" b="1" dirty="0" smtClean="0"/>
              <a:t>kalite güvence </a:t>
            </a:r>
            <a:r>
              <a:rPr lang="tr-TR" sz="2000" dirty="0" smtClean="0"/>
              <a:t>sisteminin kurulması</a:t>
            </a:r>
          </a:p>
          <a:p>
            <a:r>
              <a:rPr lang="tr-TR" sz="2000" dirty="0" smtClean="0"/>
              <a:t>Öğrencinin yükseköğretimde karar süreçlerine katılımının sağlanması</a:t>
            </a:r>
          </a:p>
          <a:p>
            <a:r>
              <a:rPr lang="tr-TR" sz="2000" dirty="0" smtClean="0"/>
              <a:t>Ulusal kalite güvence faaliyetlerine uluslararası katılımının temin edilmesi</a:t>
            </a:r>
          </a:p>
          <a:p>
            <a:pPr marL="0" indent="0">
              <a:buNone/>
            </a:pPr>
            <a:endParaRPr lang="tr-TR" b="1" dirty="0"/>
          </a:p>
        </p:txBody>
      </p:sp>
    </p:spTree>
    <p:extLst>
      <p:ext uri="{BB962C8B-B14F-4D97-AF65-F5344CB8AC3E}">
        <p14:creationId xmlns:p14="http://schemas.microsoft.com/office/powerpoint/2010/main" val="384652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745588"/>
            <a:ext cx="10018713" cy="5613009"/>
          </a:xfrm>
        </p:spPr>
        <p:txBody>
          <a:bodyPr>
            <a:normAutofit lnSpcReduction="10000"/>
          </a:bodyPr>
          <a:lstStyle/>
          <a:p>
            <a:pPr marL="0" indent="0">
              <a:buNone/>
            </a:pPr>
            <a:endParaRPr lang="tr-TR" b="1" dirty="0" smtClean="0"/>
          </a:p>
          <a:p>
            <a:pPr marL="0" indent="0">
              <a:buNone/>
            </a:pPr>
            <a:r>
              <a:rPr lang="tr-TR" b="1" dirty="0" smtClean="0"/>
              <a:t>Diplomaların ve Öğrenim Sürelerinin Tanınması:</a:t>
            </a:r>
            <a:endParaRPr lang="tr-TR" b="1" dirty="0"/>
          </a:p>
          <a:p>
            <a:r>
              <a:rPr lang="tr-TR" sz="2000" dirty="0" smtClean="0"/>
              <a:t>Üye ülkelerde </a:t>
            </a:r>
            <a:r>
              <a:rPr lang="tr-TR" sz="2000" b="1" dirty="0" smtClean="0"/>
              <a:t>Diploma Eki </a:t>
            </a:r>
            <a:r>
              <a:rPr lang="tr-TR" sz="2000" dirty="0" smtClean="0"/>
              <a:t>(DE/DS: Diploma </a:t>
            </a:r>
            <a:r>
              <a:rPr lang="tr-TR" sz="2000" dirty="0" err="1" smtClean="0"/>
              <a:t>Supplement</a:t>
            </a:r>
            <a:r>
              <a:rPr lang="tr-TR" sz="2000" dirty="0" smtClean="0"/>
              <a:t>) uygulamasına geçilmesi</a:t>
            </a:r>
          </a:p>
          <a:p>
            <a:r>
              <a:rPr lang="tr-TR" sz="2000" b="1" dirty="0" smtClean="0"/>
              <a:t>Avrupa Kredi Transfer ve Biriktirme Sistemi’nin </a:t>
            </a:r>
            <a:r>
              <a:rPr lang="tr-TR" sz="2000" dirty="0" smtClean="0"/>
              <a:t>(AKTS/ECTS: </a:t>
            </a:r>
            <a:r>
              <a:rPr lang="tr-TR" sz="2000" dirty="0" err="1" smtClean="0"/>
              <a:t>European</a:t>
            </a:r>
            <a:r>
              <a:rPr lang="tr-TR" sz="2000" dirty="0" smtClean="0"/>
              <a:t> </a:t>
            </a:r>
            <a:r>
              <a:rPr lang="tr-TR" sz="2000" dirty="0" err="1" smtClean="0"/>
              <a:t>Credit</a:t>
            </a:r>
            <a:r>
              <a:rPr lang="tr-TR" sz="2000" dirty="0" smtClean="0"/>
              <a:t> Transfer </a:t>
            </a:r>
            <a:r>
              <a:rPr lang="tr-TR" sz="2000" dirty="0" err="1" smtClean="0"/>
              <a:t>and</a:t>
            </a:r>
            <a:r>
              <a:rPr lang="tr-TR" sz="2000" dirty="0" smtClean="0"/>
              <a:t> </a:t>
            </a:r>
            <a:r>
              <a:rPr lang="tr-TR" sz="2000" dirty="0" err="1" smtClean="0"/>
              <a:t>Accumulation</a:t>
            </a:r>
            <a:r>
              <a:rPr lang="tr-TR" sz="2000" dirty="0" smtClean="0"/>
              <a:t> </a:t>
            </a:r>
            <a:r>
              <a:rPr lang="tr-TR" sz="2000" dirty="0" err="1" smtClean="0"/>
              <a:t>System</a:t>
            </a:r>
            <a:r>
              <a:rPr lang="tr-TR" sz="2000" dirty="0" smtClean="0"/>
              <a:t>) tüm üye ülkelerde hayata geçirilmesi</a:t>
            </a:r>
          </a:p>
          <a:p>
            <a:r>
              <a:rPr lang="tr-TR" sz="2000" dirty="0" smtClean="0"/>
              <a:t>Lizbon Tanıma Sözleşmesi çerçevesinde sözleşmeye dahil ülkelerde diploma ve derecelerinin tanınması için gerekli düzenlemelerin yapılması</a:t>
            </a:r>
            <a:endParaRPr lang="tr-TR" sz="2000" dirty="0"/>
          </a:p>
          <a:p>
            <a:pPr marL="0" indent="0">
              <a:buNone/>
            </a:pPr>
            <a:r>
              <a:rPr lang="tr-TR" b="1" dirty="0" smtClean="0"/>
              <a:t>Hayat Boyu Öğrenme:</a:t>
            </a:r>
            <a:endParaRPr lang="tr-TR" b="1" dirty="0"/>
          </a:p>
          <a:p>
            <a:r>
              <a:rPr lang="tr-TR" sz="2000" dirty="0" smtClean="0"/>
              <a:t>Tecrübeye ve okul dışı öğrenmelere dayalı yeterliliklerin formel öğretimdeki derecelere denkliğinin tanınmasına yönelik düzenlemelerin yapılması</a:t>
            </a:r>
          </a:p>
          <a:p>
            <a:r>
              <a:rPr lang="tr-TR" sz="2000" dirty="0" smtClean="0"/>
              <a:t>Formel, </a:t>
            </a:r>
            <a:r>
              <a:rPr lang="tr-TR" sz="2000" dirty="0" err="1" smtClean="0"/>
              <a:t>informel</a:t>
            </a:r>
            <a:r>
              <a:rPr lang="tr-TR" sz="2000" dirty="0" smtClean="0"/>
              <a:t> ve </a:t>
            </a:r>
            <a:r>
              <a:rPr lang="tr-TR" sz="2000" dirty="0" err="1" smtClean="0"/>
              <a:t>non</a:t>
            </a:r>
            <a:r>
              <a:rPr lang="tr-TR" sz="2000" dirty="0" smtClean="0"/>
              <a:t>-formel yollarla elde edilen yeterliliklerin ölçülmesi ve belgelenmesi</a:t>
            </a:r>
          </a:p>
          <a:p>
            <a:pPr marL="0" indent="0">
              <a:buNone/>
            </a:pPr>
            <a:r>
              <a:rPr lang="tr-TR" b="1" dirty="0" smtClean="0"/>
              <a:t>Ortak Dereceler:</a:t>
            </a:r>
          </a:p>
          <a:p>
            <a:r>
              <a:rPr lang="tr-TR" sz="2000" dirty="0" smtClean="0"/>
              <a:t>Ülkeler arasında yükseköğretim alanında ortak derece ve diploma programlarının oluşturulması ve bunların karşılıklı olarak tanınması</a:t>
            </a:r>
          </a:p>
          <a:p>
            <a:endParaRPr lang="tr-TR" dirty="0"/>
          </a:p>
        </p:txBody>
      </p:sp>
    </p:spTree>
    <p:extLst>
      <p:ext uri="{BB962C8B-B14F-4D97-AF65-F5344CB8AC3E}">
        <p14:creationId xmlns:p14="http://schemas.microsoft.com/office/powerpoint/2010/main" val="473982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846" y="153538"/>
            <a:ext cx="10018713" cy="856397"/>
          </a:xfrm>
        </p:spPr>
        <p:txBody>
          <a:bodyPr>
            <a:normAutofit/>
          </a:bodyPr>
          <a:lstStyle/>
          <a:p>
            <a:pPr algn="l"/>
            <a:r>
              <a:rPr lang="tr-TR" sz="3200" b="1" dirty="0" smtClean="0"/>
              <a:t>Temel Kavramlar:</a:t>
            </a:r>
            <a:endParaRPr lang="tr-TR" sz="3200" b="1" dirty="0"/>
          </a:p>
        </p:txBody>
      </p:sp>
      <p:sp>
        <p:nvSpPr>
          <p:cNvPr id="3" name="Content Placeholder 2"/>
          <p:cNvSpPr>
            <a:spLocks noGrp="1"/>
          </p:cNvSpPr>
          <p:nvPr>
            <p:ph idx="1"/>
          </p:nvPr>
        </p:nvSpPr>
        <p:spPr>
          <a:xfrm>
            <a:off x="1484310" y="1392073"/>
            <a:ext cx="10018713" cy="4399128"/>
          </a:xfrm>
        </p:spPr>
        <p:txBody>
          <a:bodyPr>
            <a:normAutofit fontScale="85000" lnSpcReduction="10000"/>
          </a:bodyPr>
          <a:lstStyle/>
          <a:p>
            <a:pPr algn="just"/>
            <a:r>
              <a:rPr lang="tr-TR" sz="2000" b="1" dirty="0" smtClean="0"/>
              <a:t>Yeterlilik</a:t>
            </a:r>
            <a:r>
              <a:rPr lang="tr-TR" sz="2000" dirty="0" smtClean="0"/>
              <a:t>: Geçerliliği Kabul edilen bir öğretim programının başarıyla tamamlanması sonucu o program için öngörülen </a:t>
            </a:r>
            <a:r>
              <a:rPr lang="tr-TR" sz="2000" b="1" dirty="0" smtClean="0"/>
              <a:t>öğrenme çıktılarının </a:t>
            </a:r>
            <a:r>
              <a:rPr lang="tr-TR" sz="2000" dirty="0" smtClean="0"/>
              <a:t>(kazanımlarının) kazanıldığını onaylayan ve yetkili otorite tarafından basılı olarak verilen derece, diploma veya sertifika türü belgedir.</a:t>
            </a:r>
          </a:p>
          <a:p>
            <a:pPr algn="just"/>
            <a:r>
              <a:rPr lang="tr-TR" sz="2000" b="1" dirty="0" smtClean="0"/>
              <a:t>Öğrenme Çıktıları (kazanımları): </a:t>
            </a:r>
            <a:r>
              <a:rPr lang="tr-TR" sz="2000" dirty="0" smtClean="0"/>
              <a:t> Bir öğrenme sürecinin tamamlanmasının ardından öğrenenin neleri bileceğinin, neleri yapabileceğinin ve nelere yetkin olacağının ifade edilmesidir.</a:t>
            </a:r>
          </a:p>
          <a:p>
            <a:pPr algn="just"/>
            <a:r>
              <a:rPr lang="tr-TR" sz="2000" b="1" dirty="0" smtClean="0"/>
              <a:t>Yeterlilikler Çerçevesi: </a:t>
            </a:r>
            <a:r>
              <a:rPr lang="tr-TR" sz="2000" dirty="0" smtClean="0"/>
              <a:t> Yeterlilikleri, öğrenme çıktılarına göre sınıflandıran ve organize eden yapıdır.</a:t>
            </a:r>
          </a:p>
          <a:p>
            <a:pPr algn="just"/>
            <a:r>
              <a:rPr lang="tr-TR" sz="2000" b="1" dirty="0" smtClean="0"/>
              <a:t>Ulusal Yeterlilikler Çerçevesi: </a:t>
            </a:r>
            <a:r>
              <a:rPr lang="tr-TR" sz="2000" dirty="0" smtClean="0"/>
              <a:t>Ulusal düzeyde yükseköğretim yeterlilikleri arasındaki ilişkiyi açıklayan, ulusal ve uluslararası paydaşlarca tanınan ve ilişkilendirilebilen, yeterliliklerin belirli bir düzen içerisinde yapılandırıldığı bir sistemdir. </a:t>
            </a:r>
            <a:r>
              <a:rPr lang="tr-TR" sz="2000" b="1" dirty="0" smtClean="0"/>
              <a:t> </a:t>
            </a:r>
            <a:r>
              <a:rPr lang="tr-TR" sz="2000" dirty="0" smtClean="0"/>
              <a:t>Bu sistem aracılığıyla, yükseköğretimde tüm yeterlilikler ve diğer öğrenme kazanımları açıklanabilir ve tutarlı bir şekilde birbiri ile ilişkilendirilebilir.</a:t>
            </a:r>
          </a:p>
          <a:p>
            <a:pPr algn="just"/>
            <a:r>
              <a:rPr lang="tr-TR" sz="2000" b="1" dirty="0" smtClean="0"/>
              <a:t>Avrupa Yeterlilikler Çerçevesi: </a:t>
            </a:r>
            <a:r>
              <a:rPr lang="tr-TR" sz="2000" dirty="0" smtClean="0"/>
              <a:t>Ulusal Yeterlilikler Çerçevelerinin ilgi tutulabileceği ve bu sayede farklı ülkelerin yeterliliklerinin de birbirleriyle ilişkilendirilebileceği üst çerçevedir.</a:t>
            </a:r>
            <a:endParaRPr lang="tr-TR" sz="2000" b="1" dirty="0" smtClean="0"/>
          </a:p>
          <a:p>
            <a:endParaRPr lang="tr-TR" b="1" dirty="0"/>
          </a:p>
        </p:txBody>
      </p:sp>
    </p:spTree>
    <p:extLst>
      <p:ext uri="{BB962C8B-B14F-4D97-AF65-F5344CB8AC3E}">
        <p14:creationId xmlns:p14="http://schemas.microsoft.com/office/powerpoint/2010/main" val="264364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60863"/>
          </a:xfrm>
        </p:spPr>
        <p:txBody>
          <a:bodyPr>
            <a:normAutofit/>
          </a:bodyPr>
          <a:lstStyle/>
          <a:p>
            <a:pPr algn="l"/>
            <a:r>
              <a:rPr lang="tr-TR" sz="3200" b="1" dirty="0" smtClean="0"/>
              <a:t>Avrupa Kredi Transfer Sistemi (AKTS-ECTS)</a:t>
            </a:r>
            <a:endParaRPr lang="tr-TR" sz="3200" b="1" dirty="0"/>
          </a:p>
        </p:txBody>
      </p:sp>
      <p:sp>
        <p:nvSpPr>
          <p:cNvPr id="3" name="Content Placeholder 2"/>
          <p:cNvSpPr>
            <a:spLocks noGrp="1"/>
          </p:cNvSpPr>
          <p:nvPr>
            <p:ph idx="1"/>
          </p:nvPr>
        </p:nvSpPr>
        <p:spPr>
          <a:xfrm>
            <a:off x="1484310" y="1446663"/>
            <a:ext cx="10018713" cy="4344537"/>
          </a:xfrm>
        </p:spPr>
        <p:txBody>
          <a:bodyPr/>
          <a:lstStyle/>
          <a:p>
            <a:pPr marL="0" indent="0" algn="just">
              <a:buNone/>
            </a:pPr>
            <a:r>
              <a:rPr lang="tr-TR" dirty="0" smtClean="0"/>
              <a:t>Öğrenciyi merkeze alan, öğrenme çıktıları ve öğrenme sürecinin şeffaflığına önem veren bir sistemdir.</a:t>
            </a:r>
          </a:p>
          <a:p>
            <a:pPr algn="just"/>
            <a:r>
              <a:rPr lang="tr-TR" dirty="0" smtClean="0"/>
              <a:t>AKTS Avrupa yükseköğrenim alanında Bologna sürecine üye tüm ülkelerde kullanılan bir kredi sistemidir.</a:t>
            </a:r>
          </a:p>
          <a:p>
            <a:pPr algn="just"/>
            <a:r>
              <a:rPr lang="tr-TR" dirty="0" smtClean="0"/>
              <a:t>Bologna sürecinin en önemli temel taşlarından biridir.</a:t>
            </a:r>
          </a:p>
          <a:p>
            <a:pPr algn="just"/>
            <a:r>
              <a:rPr lang="tr-TR" dirty="0" smtClean="0"/>
              <a:t>Birçok ülke yasal düzenlemelerle AKTS sistemini tamamen benimsemiştir.</a:t>
            </a:r>
          </a:p>
          <a:p>
            <a:pPr algn="just"/>
            <a:r>
              <a:rPr lang="tr-TR" dirty="0" smtClean="0"/>
              <a:t>Akreditasyon süreci için önemli bir araçtır.</a:t>
            </a:r>
          </a:p>
          <a:p>
            <a:pPr marL="0" indent="0" algn="just">
              <a:buNone/>
            </a:pPr>
            <a:endParaRPr lang="tr-TR" dirty="0"/>
          </a:p>
        </p:txBody>
      </p:sp>
    </p:spTree>
    <p:extLst>
      <p:ext uri="{BB962C8B-B14F-4D97-AF65-F5344CB8AC3E}">
        <p14:creationId xmlns:p14="http://schemas.microsoft.com/office/powerpoint/2010/main" val="373319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15454"/>
          </a:xfrm>
        </p:spPr>
        <p:txBody>
          <a:bodyPr>
            <a:normAutofit/>
          </a:bodyPr>
          <a:lstStyle/>
          <a:p>
            <a:pPr algn="l"/>
            <a:r>
              <a:rPr lang="tr-TR" sz="3200" b="1" dirty="0"/>
              <a:t>Avrupa Kredi Transfer Sistemi (AKTS-ECTS)</a:t>
            </a:r>
          </a:p>
        </p:txBody>
      </p:sp>
      <p:sp>
        <p:nvSpPr>
          <p:cNvPr id="3" name="Content Placeholder 2"/>
          <p:cNvSpPr>
            <a:spLocks noGrp="1"/>
          </p:cNvSpPr>
          <p:nvPr>
            <p:ph idx="1"/>
          </p:nvPr>
        </p:nvSpPr>
        <p:spPr>
          <a:xfrm>
            <a:off x="1484310" y="1501255"/>
            <a:ext cx="10018713" cy="4289945"/>
          </a:xfrm>
        </p:spPr>
        <p:txBody>
          <a:bodyPr/>
          <a:lstStyle/>
          <a:p>
            <a:pPr marL="0" indent="0">
              <a:buNone/>
            </a:pPr>
            <a:r>
              <a:rPr lang="tr-TR" b="1" dirty="0" smtClean="0"/>
              <a:t>AKTS kredisi: </a:t>
            </a:r>
            <a:r>
              <a:rPr lang="tr-TR" dirty="0" err="1" smtClean="0"/>
              <a:t>Hdeflenen</a:t>
            </a:r>
            <a:r>
              <a:rPr lang="tr-TR" dirty="0" smtClean="0"/>
              <a:t> öğrenme çıktılarına ulaşabilmek amacıyla her bir dersin tamamlanması için gerekli öğrenci iş yükünü gösteren sayısal değerdir (1-60).</a:t>
            </a:r>
          </a:p>
          <a:p>
            <a:r>
              <a:rPr lang="tr-TR" dirty="0" smtClean="0"/>
              <a:t>Ön Lisans-120 AKTS</a:t>
            </a:r>
          </a:p>
          <a:p>
            <a:r>
              <a:rPr lang="tr-TR" dirty="0" smtClean="0"/>
              <a:t>Lisans-240 AKTS</a:t>
            </a:r>
          </a:p>
          <a:p>
            <a:r>
              <a:rPr lang="tr-TR" dirty="0" smtClean="0"/>
              <a:t>Yüksek Lisans-120 AKTS</a:t>
            </a:r>
          </a:p>
          <a:p>
            <a:r>
              <a:rPr lang="tr-TR" dirty="0" smtClean="0"/>
              <a:t>Doktora- 180-240 AKTS</a:t>
            </a:r>
          </a:p>
          <a:p>
            <a:endParaRPr lang="tr-TR" b="1" dirty="0"/>
          </a:p>
        </p:txBody>
      </p:sp>
    </p:spTree>
    <p:extLst>
      <p:ext uri="{BB962C8B-B14F-4D97-AF65-F5344CB8AC3E}">
        <p14:creationId xmlns:p14="http://schemas.microsoft.com/office/powerpoint/2010/main" val="13497379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715</TotalTime>
  <Words>1018</Words>
  <Application>Microsoft Office PowerPoint</Application>
  <PresentationFormat>Geniş ekran</PresentationFormat>
  <Paragraphs>98</Paragraphs>
  <Slides>16</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Century Gothic</vt:lpstr>
      <vt:lpstr>Wingdings 3</vt:lpstr>
      <vt:lpstr>Duman</vt:lpstr>
      <vt:lpstr>      Bologna Süreci </vt:lpstr>
      <vt:lpstr> Bologna Süreci (Bologna Process) nedir? </vt:lpstr>
      <vt:lpstr>Bologna Sürecine Üye olan Ülkeler:</vt:lpstr>
      <vt:lpstr>Bologna Sürecine Üye olan Uluslararası Kuruluşlar:</vt:lpstr>
      <vt:lpstr>Bologna Süreci Temel Faaliyet Alanları</vt:lpstr>
      <vt:lpstr>PowerPoint Sunusu</vt:lpstr>
      <vt:lpstr>Temel Kavramlar:</vt:lpstr>
      <vt:lpstr>Avrupa Kredi Transfer Sistemi (AKTS-ECTS)</vt:lpstr>
      <vt:lpstr>Avrupa Kredi Transfer Sistemi (AKTS-ECTS)</vt:lpstr>
      <vt:lpstr>Diploma Eki:</vt:lpstr>
      <vt:lpstr>Diploma Eki</vt:lpstr>
      <vt:lpstr>Diploma Eki</vt:lpstr>
      <vt:lpstr>Diploma Eki</vt:lpstr>
      <vt:lpstr>IŞIK Üniversitesi Bologna Süreci Sayfası ve  Diploma Eki</vt:lpstr>
      <vt:lpstr>PowerPoint Sunusu</vt:lpstr>
      <vt:lpstr>PowerPoint Sunusu</vt:lpstr>
    </vt:vector>
  </TitlesOfParts>
  <Company>Piri Reis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Bologna Süreci</dc:title>
  <dc:creator>Yrd. Doc. Dr. Sengul ERSOY</dc:creator>
  <cp:lastModifiedBy>Gunes Banu KOCATEPE</cp:lastModifiedBy>
  <cp:revision>41</cp:revision>
  <cp:lastPrinted>2018-02-27T12:28:53Z</cp:lastPrinted>
  <dcterms:created xsi:type="dcterms:W3CDTF">2018-02-26T07:59:41Z</dcterms:created>
  <dcterms:modified xsi:type="dcterms:W3CDTF">2019-01-04T11:24:51Z</dcterms:modified>
</cp:coreProperties>
</file>