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</p:sldIdLst>
  <p:sldSz cx="973455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06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07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86" y="96"/>
      </p:cViewPr>
      <p:guideLst>
        <p:guide orient="horz" pos="2160"/>
        <p:guide pos="306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091" y="1122363"/>
            <a:ext cx="827436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819" y="3602038"/>
            <a:ext cx="7300913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D628-3FA4-4F39-B383-553BC24EC287}" type="datetimeFigureOut">
              <a:rPr lang="tr-TR" smtClean="0"/>
              <a:t>17.09.2024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2875-2BE0-4278-A674-D0B40C338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0433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D628-3FA4-4F39-B383-553BC24EC287}" type="datetimeFigureOut">
              <a:rPr lang="tr-TR" smtClean="0"/>
              <a:t>17.09.2024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2875-2BE0-4278-A674-D0B40C338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067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6288" y="365125"/>
            <a:ext cx="2099012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9251" y="365125"/>
            <a:ext cx="617535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D628-3FA4-4F39-B383-553BC24EC287}" type="datetimeFigureOut">
              <a:rPr lang="tr-TR" smtClean="0"/>
              <a:t>17.09.2024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2875-2BE0-4278-A674-D0B40C338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4144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D628-3FA4-4F39-B383-553BC24EC287}" type="datetimeFigureOut">
              <a:rPr lang="tr-TR" smtClean="0"/>
              <a:t>17.09.2024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2875-2BE0-4278-A674-D0B40C338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0057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181" y="1709740"/>
            <a:ext cx="839604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4181" y="4589465"/>
            <a:ext cx="839604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D628-3FA4-4F39-B383-553BC24EC287}" type="datetimeFigureOut">
              <a:rPr lang="tr-TR" smtClean="0"/>
              <a:t>17.09.2024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2875-2BE0-4278-A674-D0B40C338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3846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9250" y="1825625"/>
            <a:ext cx="4137184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8116" y="1825625"/>
            <a:ext cx="4137184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D628-3FA4-4F39-B383-553BC24EC287}" type="datetimeFigureOut">
              <a:rPr lang="tr-TR" smtClean="0"/>
              <a:t>17.09.2024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2875-2BE0-4278-A674-D0B40C338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4083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18" y="365127"/>
            <a:ext cx="8396049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519" y="1681163"/>
            <a:ext cx="41181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0519" y="2505075"/>
            <a:ext cx="411817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8116" y="1681163"/>
            <a:ext cx="413845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8116" y="2505075"/>
            <a:ext cx="413845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D628-3FA4-4F39-B383-553BC24EC287}" type="datetimeFigureOut">
              <a:rPr lang="tr-TR" smtClean="0"/>
              <a:t>17.09.2024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2875-2BE0-4278-A674-D0B40C338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412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D628-3FA4-4F39-B383-553BC24EC287}" type="datetimeFigureOut">
              <a:rPr lang="tr-TR" smtClean="0"/>
              <a:t>17.09.2024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2875-2BE0-4278-A674-D0B40C338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5304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D628-3FA4-4F39-B383-553BC24EC287}" type="datetimeFigureOut">
              <a:rPr lang="tr-TR" smtClean="0"/>
              <a:t>17.09.2024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2875-2BE0-4278-A674-D0B40C338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6895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18" y="457200"/>
            <a:ext cx="313964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8452" y="987427"/>
            <a:ext cx="4928116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0518" y="2057400"/>
            <a:ext cx="313964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D628-3FA4-4F39-B383-553BC24EC287}" type="datetimeFigureOut">
              <a:rPr lang="tr-TR" smtClean="0"/>
              <a:t>17.09.2024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2875-2BE0-4278-A674-D0B40C338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5982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18" y="457200"/>
            <a:ext cx="313964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8452" y="987427"/>
            <a:ext cx="4928116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0518" y="2057400"/>
            <a:ext cx="313964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D628-3FA4-4F39-B383-553BC24EC287}" type="datetimeFigureOut">
              <a:rPr lang="tr-TR" smtClean="0"/>
              <a:t>17.09.2024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2875-2BE0-4278-A674-D0B40C338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8716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9251" y="365127"/>
            <a:ext cx="839604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251" y="1825625"/>
            <a:ext cx="839604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9250" y="6356352"/>
            <a:ext cx="21902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1D628-3FA4-4F39-B383-553BC24EC287}" type="datetimeFigureOut">
              <a:rPr lang="tr-TR" smtClean="0"/>
              <a:t>17.09.2024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24570" y="6356352"/>
            <a:ext cx="32854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5026" y="6356352"/>
            <a:ext cx="21902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42875-2BE0-4278-A674-D0B40C338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3713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-campus.isikun.edu.tr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midb@isikun.edu.tr" TargetMode="External"/><Relationship Id="rId4" Type="http://schemas.openxmlformats.org/officeDocument/2006/relationships/hyperlink" Target="mailto:finans@isikun.edu.tr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midb@isikun.edu.tr" TargetMode="External"/><Relationship Id="rId5" Type="http://schemas.openxmlformats.org/officeDocument/2006/relationships/hyperlink" Target="mailto:finance@isikun.edu.tr" TargetMode="External"/><Relationship Id="rId4" Type="http://schemas.openxmlformats.org/officeDocument/2006/relationships/hyperlink" Target="http://e-campus.isikun.edu.t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1"/>
          <p:cNvSpPr txBox="1"/>
          <p:nvPr/>
        </p:nvSpPr>
        <p:spPr>
          <a:xfrm rot="16200000">
            <a:off x="-2057806" y="2861716"/>
            <a:ext cx="6139544" cy="973455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5600" b="1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DUYURU</a:t>
            </a:r>
            <a:endParaRPr lang="tr-TR" sz="11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12890" y="1732009"/>
            <a:ext cx="753414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tr-TR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tr-TR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tr-TR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1611087" y="1952299"/>
            <a:ext cx="763594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600" b="1" dirty="0"/>
              <a:t>Değerli Öğrencilerimiz, </a:t>
            </a:r>
          </a:p>
          <a:p>
            <a:pPr algn="just"/>
            <a:endParaRPr lang="tr-TR" sz="1600" dirty="0"/>
          </a:p>
          <a:p>
            <a:pPr algn="just"/>
            <a:r>
              <a:rPr lang="en-US" sz="1600" dirty="0">
                <a:solidFill>
                  <a:srgbClr val="FF0000"/>
                </a:solidFill>
              </a:rPr>
              <a:t> </a:t>
            </a:r>
            <a:r>
              <a:rPr lang="en-US" sz="1600" dirty="0" err="1"/>
              <a:t>Üniversitemiz</a:t>
            </a:r>
            <a:r>
              <a:rPr lang="en-US" sz="1600" dirty="0"/>
              <a:t> </a:t>
            </a:r>
            <a:r>
              <a:rPr lang="en-US" sz="1600" dirty="0" err="1"/>
              <a:t>Ön</a:t>
            </a:r>
            <a:r>
              <a:rPr lang="en-US" sz="1600" dirty="0"/>
              <a:t> Lisans, Lisans, </a:t>
            </a:r>
            <a:r>
              <a:rPr lang="en-US" sz="1600" dirty="0" err="1"/>
              <a:t>Lisansüstü</a:t>
            </a:r>
            <a:r>
              <a:rPr lang="en-US" sz="1600" dirty="0"/>
              <a:t> </a:t>
            </a:r>
            <a:r>
              <a:rPr lang="en-US" sz="1600" dirty="0" err="1"/>
              <a:t>öğrencileri</a:t>
            </a:r>
            <a:r>
              <a:rPr lang="en-US" sz="1600" dirty="0"/>
              <a:t> 202</a:t>
            </a:r>
            <a:r>
              <a:rPr lang="tr-TR" sz="1600" dirty="0"/>
              <a:t>4</a:t>
            </a:r>
            <a:r>
              <a:rPr lang="en-US" sz="1600" dirty="0"/>
              <a:t>-202</a:t>
            </a:r>
            <a:r>
              <a:rPr lang="tr-TR" sz="1600" dirty="0"/>
              <a:t>5</a:t>
            </a:r>
            <a:r>
              <a:rPr lang="en-US" sz="1600" dirty="0"/>
              <a:t> </a:t>
            </a:r>
            <a:r>
              <a:rPr lang="en-US" sz="1600" dirty="0" err="1"/>
              <a:t>Akademik</a:t>
            </a:r>
            <a:r>
              <a:rPr lang="en-US" sz="1600" dirty="0"/>
              <a:t> </a:t>
            </a:r>
            <a:r>
              <a:rPr lang="en-US" sz="1600" dirty="0" err="1"/>
              <a:t>Yılı</a:t>
            </a:r>
            <a:r>
              <a:rPr lang="en-US" sz="1600" dirty="0"/>
              <a:t> </a:t>
            </a:r>
            <a:r>
              <a:rPr lang="tr-TR" sz="1600" dirty="0"/>
              <a:t>Güz </a:t>
            </a:r>
            <a:r>
              <a:rPr lang="en-US" sz="1600" dirty="0" err="1"/>
              <a:t>dönemi</a:t>
            </a:r>
            <a:r>
              <a:rPr lang="en-US" sz="1600" dirty="0"/>
              <a:t> </a:t>
            </a:r>
            <a:r>
              <a:rPr lang="tr-TR" sz="1600" dirty="0"/>
              <a:t>e</a:t>
            </a:r>
            <a:r>
              <a:rPr lang="en-US" sz="1600" dirty="0" err="1"/>
              <a:t>kle</a:t>
            </a:r>
            <a:r>
              <a:rPr lang="en-US" sz="1600" dirty="0"/>
              <a:t>-</a:t>
            </a:r>
            <a:r>
              <a:rPr lang="tr-TR" sz="1600" dirty="0"/>
              <a:t>b</a:t>
            </a:r>
            <a:r>
              <a:rPr lang="en-US" sz="1600" dirty="0" err="1"/>
              <a:t>ırak</a:t>
            </a:r>
            <a:r>
              <a:rPr lang="en-US" sz="1600" dirty="0"/>
              <a:t> ve </a:t>
            </a:r>
            <a:r>
              <a:rPr lang="en-US" sz="1600" dirty="0" err="1"/>
              <a:t>geç</a:t>
            </a:r>
            <a:r>
              <a:rPr lang="en-US" sz="1600" dirty="0"/>
              <a:t> </a:t>
            </a:r>
            <a:r>
              <a:rPr lang="en-US" sz="1600" dirty="0" err="1"/>
              <a:t>ders</a:t>
            </a:r>
            <a:r>
              <a:rPr lang="en-US" sz="1600" dirty="0"/>
              <a:t> </a:t>
            </a:r>
            <a:r>
              <a:rPr lang="en-US" sz="1600" dirty="0" err="1"/>
              <a:t>kayıt</a:t>
            </a:r>
            <a:r>
              <a:rPr lang="en-US" sz="1600" dirty="0"/>
              <a:t>  </a:t>
            </a:r>
            <a:r>
              <a:rPr lang="en-US" sz="1600" dirty="0" err="1"/>
              <a:t>işlemlerini</a:t>
            </a:r>
            <a:r>
              <a:rPr lang="en-US" sz="1600" dirty="0"/>
              <a:t> </a:t>
            </a:r>
            <a:r>
              <a:rPr lang="tr-TR" sz="1600" dirty="0"/>
              <a:t>30 Eylül - 4 Ekim </a:t>
            </a:r>
            <a:r>
              <a:rPr lang="en-US" sz="1600" dirty="0"/>
              <a:t>202</a:t>
            </a:r>
            <a:r>
              <a:rPr lang="tr-TR" sz="1600" dirty="0"/>
              <a:t>4</a:t>
            </a:r>
            <a:r>
              <a:rPr lang="en-US" sz="1600" dirty="0"/>
              <a:t> </a:t>
            </a:r>
            <a:r>
              <a:rPr lang="en-US" sz="1600" dirty="0" err="1"/>
              <a:t>tarihleri</a:t>
            </a:r>
            <a:r>
              <a:rPr lang="en-US" sz="1600" dirty="0"/>
              <a:t> </a:t>
            </a:r>
            <a:r>
              <a:rPr lang="en-US" sz="1600" dirty="0" err="1"/>
              <a:t>arasında</a:t>
            </a:r>
            <a:r>
              <a:rPr lang="en-US" sz="1600" dirty="0"/>
              <a:t> </a:t>
            </a:r>
            <a:r>
              <a:rPr lang="tr-TR" sz="1600" dirty="0"/>
              <a:t>e</a:t>
            </a:r>
            <a:r>
              <a:rPr lang="tr-TR" sz="1600" b="1" u="sng" dirty="0"/>
              <a:t>-</a:t>
            </a:r>
            <a:r>
              <a:rPr lang="tr-TR" sz="1600" b="1" u="sng" dirty="0" err="1"/>
              <a:t>campus'ten</a:t>
            </a:r>
            <a:r>
              <a:rPr lang="en-US" sz="1600" dirty="0"/>
              <a:t> </a:t>
            </a:r>
            <a:r>
              <a:rPr lang="tr-TR" sz="1600" dirty="0"/>
              <a:t>(</a:t>
            </a:r>
            <a:r>
              <a:rPr lang="tr-TR" sz="1600" b="1" u="sng" dirty="0">
                <a:hlinkClick r:id="rId3"/>
              </a:rPr>
              <a:t>http://e-campus.isikun.edu.tr/</a:t>
            </a:r>
            <a:r>
              <a:rPr lang="tr-TR" sz="1600" b="1" dirty="0"/>
              <a:t>) yapacaklardır, geç kayıt sistemimiz 30.09.2024 tarihinde saat 09.00 da açılacaktır.</a:t>
            </a:r>
            <a:endParaRPr lang="en-US" sz="1600" b="1" dirty="0"/>
          </a:p>
          <a:p>
            <a:pPr algn="just"/>
            <a:endParaRPr lang="tr-TR" sz="1600" b="1" dirty="0"/>
          </a:p>
          <a:p>
            <a:pPr algn="just"/>
            <a:r>
              <a:rPr lang="tr-TR" sz="1600" b="1" dirty="0"/>
              <a:t>Mali yükümlülüğü olan öğrencilerin öncelikle </a:t>
            </a:r>
            <a:r>
              <a:rPr lang="tr-TR" sz="1600" b="1" dirty="0">
                <a:hlinkClick r:id="rId4"/>
              </a:rPr>
              <a:t>finans@isikun.edu.tr</a:t>
            </a:r>
            <a:r>
              <a:rPr lang="tr-TR" sz="1600" b="1" dirty="0"/>
              <a:t> Mali İşler Daire Başkanlığı </a:t>
            </a:r>
            <a:r>
              <a:rPr lang="tr-TR" sz="1600" b="1" dirty="0">
                <a:hlinkClick r:id="rId5"/>
              </a:rPr>
              <a:t>midb@isikun.edu.tr</a:t>
            </a:r>
            <a:r>
              <a:rPr lang="tr-TR" sz="1600" b="1" dirty="0"/>
              <a:t>  ile iletişime geçmesi gerekir.</a:t>
            </a:r>
          </a:p>
          <a:p>
            <a:pPr fontAlgn="base"/>
            <a:endParaRPr lang="tr-TR" sz="1600" b="1" dirty="0"/>
          </a:p>
          <a:p>
            <a:pPr fontAlgn="base"/>
            <a:r>
              <a:rPr lang="tr-TR" sz="1600" b="1" dirty="0"/>
              <a:t>Ders kayıtlarını </a:t>
            </a:r>
            <a:r>
              <a:rPr lang="en-US" sz="1600" dirty="0" err="1"/>
              <a:t>tamamlamayan</a:t>
            </a:r>
            <a:r>
              <a:rPr lang="en-US" sz="1600" dirty="0"/>
              <a:t> </a:t>
            </a:r>
            <a:r>
              <a:rPr lang="en-US" sz="1600" dirty="0" err="1"/>
              <a:t>öğrencilerin</a:t>
            </a:r>
            <a:r>
              <a:rPr lang="en-US" sz="1600" dirty="0"/>
              <a:t> </a:t>
            </a:r>
            <a:r>
              <a:rPr lang="en-US" sz="1600" dirty="0" err="1"/>
              <a:t>statüsü</a:t>
            </a:r>
            <a:r>
              <a:rPr lang="en-US" sz="1600" dirty="0"/>
              <a:t> </a:t>
            </a:r>
            <a:r>
              <a:rPr lang="en-US" sz="1600" b="1" u="sng" dirty="0" err="1"/>
              <a:t>eğitim</a:t>
            </a:r>
            <a:r>
              <a:rPr lang="en-US" sz="1600" b="1" u="sng" dirty="0"/>
              <a:t> </a:t>
            </a:r>
            <a:r>
              <a:rPr lang="en-US" sz="1600" b="1" u="sng" dirty="0" err="1"/>
              <a:t>dönemlerine</a:t>
            </a:r>
            <a:r>
              <a:rPr lang="en-US" sz="1600" b="1" u="sng" dirty="0"/>
              <a:t> </a:t>
            </a:r>
            <a:r>
              <a:rPr lang="en-US" sz="1600" b="1" u="sng" dirty="0" err="1"/>
              <a:t>sayılarak</a:t>
            </a:r>
            <a:r>
              <a:rPr lang="en-US" sz="1600" b="1" u="sng" dirty="0"/>
              <a:t> ''</a:t>
            </a:r>
            <a:r>
              <a:rPr lang="en-US" sz="1600" b="1" u="sng" dirty="0" err="1"/>
              <a:t>Pasif</a:t>
            </a:r>
            <a:r>
              <a:rPr lang="en-US" sz="1600" b="1" u="sng" dirty="0"/>
              <a:t> </a:t>
            </a:r>
            <a:r>
              <a:rPr lang="en-US" sz="1600" b="1" u="sng" dirty="0" err="1"/>
              <a:t>Öğrenci</a:t>
            </a:r>
            <a:r>
              <a:rPr lang="en-US" sz="1600" b="1" u="sng" dirty="0"/>
              <a:t>'' </a:t>
            </a:r>
            <a:r>
              <a:rPr lang="en-US" sz="1600" b="1" u="sng" dirty="0" err="1"/>
              <a:t>statüsüne</a:t>
            </a:r>
            <a:r>
              <a:rPr lang="en-US" sz="1600" b="1" u="sng" dirty="0"/>
              <a:t> </a:t>
            </a:r>
            <a:r>
              <a:rPr lang="en-US" sz="1600" b="1" u="sng" dirty="0" err="1"/>
              <a:t>çekilecektir</a:t>
            </a:r>
            <a:r>
              <a:rPr lang="en-US" sz="1600" b="1" u="sng" dirty="0"/>
              <a:t>.</a:t>
            </a:r>
            <a:endParaRPr lang="tr-TR" sz="1600" dirty="0"/>
          </a:p>
          <a:p>
            <a:pPr fontAlgn="base"/>
            <a:r>
              <a:rPr lang="en-US" sz="1600" dirty="0" err="1"/>
              <a:t>İlgili</a:t>
            </a:r>
            <a:r>
              <a:rPr lang="en-US" sz="1600" dirty="0"/>
              <a:t> </a:t>
            </a:r>
            <a:r>
              <a:rPr lang="en-US" sz="1600" dirty="0" err="1"/>
              <a:t>Mevzuatlar</a:t>
            </a:r>
            <a:r>
              <a:rPr lang="en-US" sz="1600" dirty="0"/>
              <a:t> </a:t>
            </a:r>
            <a:r>
              <a:rPr lang="en-US" sz="1600" dirty="0" err="1"/>
              <a:t>gereği</a:t>
            </a:r>
            <a:r>
              <a:rPr lang="en-US" sz="1600" dirty="0"/>
              <a:t> </a:t>
            </a:r>
            <a:r>
              <a:rPr lang="en-US" sz="1600" dirty="0" err="1"/>
              <a:t>pasif</a:t>
            </a:r>
            <a:r>
              <a:rPr lang="en-US" sz="1600" dirty="0"/>
              <a:t> </a:t>
            </a:r>
            <a:r>
              <a:rPr lang="en-US" sz="1600" dirty="0" err="1"/>
              <a:t>öğrenci</a:t>
            </a:r>
            <a:r>
              <a:rPr lang="en-US" sz="1600" dirty="0"/>
              <a:t> </a:t>
            </a:r>
            <a:r>
              <a:rPr lang="en-US" sz="1600" dirty="0" err="1"/>
              <a:t>statüsünde</a:t>
            </a:r>
            <a:r>
              <a:rPr lang="en-US" sz="1600" dirty="0"/>
              <a:t> </a:t>
            </a:r>
            <a:r>
              <a:rPr lang="en-US" sz="1600" dirty="0" err="1"/>
              <a:t>bulunan</a:t>
            </a:r>
            <a:r>
              <a:rPr lang="en-US" sz="1600" dirty="0"/>
              <a:t> </a:t>
            </a:r>
            <a:r>
              <a:rPr lang="en-US" sz="1600" dirty="0" err="1"/>
              <a:t>öğrencilerimiz</a:t>
            </a:r>
            <a:r>
              <a:rPr lang="en-US" sz="1600" dirty="0"/>
              <a:t>;</a:t>
            </a:r>
            <a:endParaRPr lang="tr-TR" sz="1600" dirty="0"/>
          </a:p>
          <a:p>
            <a:pPr fontAlgn="base"/>
            <a:r>
              <a:rPr lang="en-US" sz="1600" dirty="0"/>
              <a:t>·E- </a:t>
            </a:r>
            <a:r>
              <a:rPr lang="en-US" sz="1600" dirty="0" err="1"/>
              <a:t>Devletten</a:t>
            </a:r>
            <a:r>
              <a:rPr lang="en-US" sz="1600" dirty="0"/>
              <a:t> </a:t>
            </a:r>
            <a:r>
              <a:rPr lang="en-US" sz="1600" dirty="0" err="1"/>
              <a:t>ve</a:t>
            </a:r>
            <a:r>
              <a:rPr lang="en-US" sz="1600" dirty="0"/>
              <a:t> </a:t>
            </a:r>
            <a:r>
              <a:rPr lang="en-US" sz="1600" dirty="0" err="1"/>
              <a:t>Üniversitemizden</a:t>
            </a:r>
            <a:r>
              <a:rPr lang="en-US" sz="1600" dirty="0"/>
              <a:t> </a:t>
            </a:r>
            <a:r>
              <a:rPr lang="en-US" sz="1600" dirty="0" err="1"/>
              <a:t>Belge</a:t>
            </a:r>
            <a:r>
              <a:rPr lang="en-US" sz="1600" dirty="0"/>
              <a:t> </a:t>
            </a:r>
            <a:r>
              <a:rPr lang="en-US" sz="1600" dirty="0" err="1"/>
              <a:t>alamazlar</a:t>
            </a:r>
            <a:r>
              <a:rPr lang="en-US" sz="1600" dirty="0"/>
              <a:t>. </a:t>
            </a:r>
            <a:r>
              <a:rPr lang="en-US" sz="1600" dirty="0" err="1"/>
              <a:t>Öğrencilik</a:t>
            </a:r>
            <a:r>
              <a:rPr lang="en-US" sz="1600" dirty="0"/>
              <a:t> </a:t>
            </a:r>
            <a:r>
              <a:rPr lang="en-US" sz="1600" dirty="0" err="1"/>
              <a:t>haklarından</a:t>
            </a:r>
            <a:r>
              <a:rPr lang="en-US" sz="1600" dirty="0"/>
              <a:t> </a:t>
            </a:r>
            <a:r>
              <a:rPr lang="en-US" sz="1600" dirty="0" err="1"/>
              <a:t>yararlanamazlar</a:t>
            </a:r>
            <a:r>
              <a:rPr lang="en-US" sz="1600" dirty="0"/>
              <a:t>. </a:t>
            </a:r>
            <a:r>
              <a:rPr lang="tr-TR" sz="1600" dirty="0"/>
              <a:t>Staj dersine kayıt olmayan öğrencilerde Pasif öğrenci konumunda e-devlette değerlendir</a:t>
            </a:r>
            <a:r>
              <a:rPr lang="en-US" sz="1600" dirty="0" err="1"/>
              <a:t>il</a:t>
            </a:r>
            <a:r>
              <a:rPr lang="tr-TR" sz="1600" dirty="0"/>
              <a:t>ir.</a:t>
            </a:r>
          </a:p>
          <a:p>
            <a:pPr fontAlgn="base"/>
            <a:r>
              <a:rPr lang="en-US" sz="1600" dirty="0" err="1"/>
              <a:t>Konuyu</a:t>
            </a:r>
            <a:r>
              <a:rPr lang="en-US" sz="1600" dirty="0"/>
              <a:t> </a:t>
            </a:r>
            <a:r>
              <a:rPr lang="en-US" sz="1600" dirty="0" err="1"/>
              <a:t>bir</a:t>
            </a:r>
            <a:r>
              <a:rPr lang="en-US" sz="1600" dirty="0"/>
              <a:t> </a:t>
            </a:r>
            <a:r>
              <a:rPr lang="en-US" sz="1600" dirty="0" err="1"/>
              <a:t>kez</a:t>
            </a:r>
            <a:r>
              <a:rPr lang="en-US" sz="1600" dirty="0"/>
              <a:t> </a:t>
            </a:r>
            <a:r>
              <a:rPr lang="en-US" sz="1600" dirty="0" err="1"/>
              <a:t>daha</a:t>
            </a:r>
            <a:r>
              <a:rPr lang="en-US" sz="1600" dirty="0"/>
              <a:t> </a:t>
            </a:r>
            <a:r>
              <a:rPr lang="en-US" sz="1600" dirty="0" err="1"/>
              <a:t>önemle</a:t>
            </a:r>
            <a:r>
              <a:rPr lang="en-US" sz="1600" dirty="0"/>
              <a:t> </a:t>
            </a:r>
            <a:r>
              <a:rPr lang="en-US" sz="1600" dirty="0" err="1"/>
              <a:t>hatırlatır</a:t>
            </a:r>
            <a:r>
              <a:rPr lang="en-US" sz="1600" dirty="0"/>
              <a:t>,</a:t>
            </a:r>
            <a:r>
              <a:rPr lang="tr-TR" sz="1600" dirty="0"/>
              <a:t> </a:t>
            </a:r>
            <a:r>
              <a:rPr lang="en-US" sz="1600" dirty="0" err="1"/>
              <a:t>başarılı</a:t>
            </a:r>
            <a:r>
              <a:rPr lang="en-US" sz="1600" dirty="0"/>
              <a:t> </a:t>
            </a:r>
            <a:r>
              <a:rPr lang="en-US" sz="1600" dirty="0" err="1"/>
              <a:t>bir</a:t>
            </a:r>
            <a:r>
              <a:rPr lang="en-US" sz="1600" dirty="0"/>
              <a:t> </a:t>
            </a:r>
            <a:r>
              <a:rPr lang="en-US" sz="1600" dirty="0" err="1"/>
              <a:t>dönem</a:t>
            </a:r>
            <a:r>
              <a:rPr lang="en-US" sz="1600" dirty="0"/>
              <a:t> </a:t>
            </a:r>
            <a:r>
              <a:rPr lang="en-US" sz="1600" dirty="0" err="1"/>
              <a:t>geçirmenizi</a:t>
            </a:r>
            <a:r>
              <a:rPr lang="en-US" sz="1600" dirty="0"/>
              <a:t> </a:t>
            </a:r>
            <a:r>
              <a:rPr lang="en-US" sz="1600" dirty="0" err="1"/>
              <a:t>dileriz</a:t>
            </a:r>
            <a:r>
              <a:rPr lang="en-US" sz="1600" dirty="0"/>
              <a:t>.</a:t>
            </a:r>
            <a:endParaRPr lang="tr-TR" sz="1600" dirty="0"/>
          </a:p>
          <a:p>
            <a:pPr fontAlgn="base"/>
            <a:endParaRPr lang="tr-TR" sz="1600" dirty="0">
              <a:solidFill>
                <a:srgbClr val="FF0000"/>
              </a:solidFill>
            </a:endParaRPr>
          </a:p>
          <a:p>
            <a:pPr algn="ctr"/>
            <a:r>
              <a:rPr lang="tr-TR" sz="1600" b="1" dirty="0"/>
              <a:t>Öğrenci İşleri Daire Başkanlığı, Eylül 2024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973821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4" y="0"/>
            <a:ext cx="9729886" cy="6858000"/>
          </a:xfrm>
          <a:prstGeom prst="rect">
            <a:avLst/>
          </a:prstGeom>
        </p:spPr>
      </p:pic>
      <p:sp>
        <p:nvSpPr>
          <p:cNvPr id="13" name="Text Box 1"/>
          <p:cNvSpPr txBox="1"/>
          <p:nvPr/>
        </p:nvSpPr>
        <p:spPr>
          <a:xfrm rot="16200000">
            <a:off x="-1848800" y="2931388"/>
            <a:ext cx="5721534" cy="973455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56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ANNOUNCEMENT</a:t>
            </a:r>
            <a:endParaRPr lang="tr-TR" sz="11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12890" y="1732009"/>
            <a:ext cx="753414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tr-TR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tr-TR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tr-TR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630496" y="1333041"/>
            <a:ext cx="792817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/>
              <a:t>Dear Students,</a:t>
            </a:r>
          </a:p>
          <a:p>
            <a:pPr algn="ctr"/>
            <a:endParaRPr lang="en-US" sz="1600" b="1" dirty="0"/>
          </a:p>
          <a:p>
            <a:pPr algn="just"/>
            <a:r>
              <a:rPr lang="en-US" sz="1600" dirty="0"/>
              <a:t>Our University's Vocational, Undergraduate, Graduate students can apply for Add-Drop and late course registrations between </a:t>
            </a:r>
            <a:r>
              <a:rPr lang="tr-TR" sz="1600" dirty="0"/>
              <a:t>30 </a:t>
            </a:r>
            <a:r>
              <a:rPr lang="tr-TR" sz="1600" dirty="0" err="1"/>
              <a:t>September</a:t>
            </a:r>
            <a:r>
              <a:rPr lang="tr-TR" sz="1600" dirty="0"/>
              <a:t>- 4 </a:t>
            </a:r>
            <a:r>
              <a:rPr lang="tr-TR" sz="1600" dirty="0" err="1"/>
              <a:t>October</a:t>
            </a:r>
            <a:r>
              <a:rPr lang="tr-TR" sz="1600" dirty="0"/>
              <a:t> 2024 </a:t>
            </a:r>
            <a:r>
              <a:rPr lang="en-US" sz="1600" b="1" dirty="0"/>
              <a:t>on e-campus</a:t>
            </a:r>
            <a:r>
              <a:rPr lang="en-US" sz="1600" dirty="0"/>
              <a:t> (</a:t>
            </a:r>
            <a:r>
              <a:rPr lang="en-US" sz="1600" b="1" u="sng" dirty="0">
                <a:hlinkClick r:id="rId4"/>
              </a:rPr>
              <a:t>http://e-campus.isikun.edu.tr/</a:t>
            </a:r>
            <a:r>
              <a:rPr lang="tr-TR" sz="1600" dirty="0"/>
              <a:t>) </a:t>
            </a:r>
            <a:r>
              <a:rPr lang="tr-TR" sz="1600" dirty="0" err="1"/>
              <a:t>for</a:t>
            </a:r>
            <a:r>
              <a:rPr lang="tr-TR" sz="1600" dirty="0"/>
              <a:t> 2024-2025 </a:t>
            </a:r>
            <a:r>
              <a:rPr lang="tr-TR" sz="1600" dirty="0" err="1"/>
              <a:t>Academic</a:t>
            </a:r>
            <a:r>
              <a:rPr lang="tr-TR" sz="1600" dirty="0"/>
              <a:t> </a:t>
            </a:r>
            <a:r>
              <a:rPr lang="tr-TR" sz="1600" dirty="0" err="1"/>
              <a:t>Year</a:t>
            </a:r>
            <a:r>
              <a:rPr lang="tr-TR" sz="1600" dirty="0"/>
              <a:t> Fall </a:t>
            </a:r>
            <a:r>
              <a:rPr lang="en-US" sz="1600" dirty="0"/>
              <a:t>Semester</a:t>
            </a:r>
            <a:r>
              <a:rPr lang="tr-TR" sz="1600" dirty="0"/>
              <a:t>, </a:t>
            </a:r>
            <a:r>
              <a:rPr lang="tr-TR" sz="1600" dirty="0" err="1"/>
              <a:t>our</a:t>
            </a:r>
            <a:r>
              <a:rPr lang="tr-TR" sz="1600" dirty="0"/>
              <a:t> </a:t>
            </a:r>
            <a:r>
              <a:rPr lang="tr-TR" sz="1600" dirty="0" err="1"/>
              <a:t>system</a:t>
            </a:r>
            <a:r>
              <a:rPr lang="tr-TR" sz="1600" dirty="0"/>
              <a:t> </a:t>
            </a:r>
            <a:r>
              <a:rPr lang="tr-TR" sz="1600" dirty="0" err="1"/>
              <a:t>will</a:t>
            </a:r>
            <a:r>
              <a:rPr lang="tr-TR" sz="1600" dirty="0"/>
              <a:t> </a:t>
            </a:r>
            <a:r>
              <a:rPr lang="tr-TR" sz="1600" dirty="0" err="1"/>
              <a:t>open</a:t>
            </a:r>
            <a:r>
              <a:rPr lang="tr-TR" sz="1600" dirty="0"/>
              <a:t> at </a:t>
            </a:r>
            <a:r>
              <a:rPr lang="tr-TR" sz="1600" b="1" dirty="0"/>
              <a:t>09.00 on 30.09.2024</a:t>
            </a:r>
            <a:endParaRPr lang="en-US" sz="1600" b="1" dirty="0"/>
          </a:p>
          <a:p>
            <a:pPr algn="just"/>
            <a:endParaRPr lang="tr-TR" sz="1600" b="1" dirty="0"/>
          </a:p>
          <a:p>
            <a:pPr algn="just"/>
            <a:r>
              <a:rPr lang="en-US" sz="1600" b="1" dirty="0"/>
              <a:t>Students with financial obligations should first contact </a:t>
            </a:r>
            <a:r>
              <a:rPr lang="tr-TR" sz="1600" b="1" dirty="0" err="1">
                <a:hlinkClick r:id="rId5"/>
              </a:rPr>
              <a:t>finan</a:t>
            </a:r>
            <a:r>
              <a:rPr lang="en-US" sz="1600" b="1" dirty="0" err="1">
                <a:hlinkClick r:id="rId5"/>
              </a:rPr>
              <a:t>ce</a:t>
            </a:r>
            <a:r>
              <a:rPr lang="tr-TR" sz="1600" b="1" dirty="0">
                <a:hlinkClick r:id="rId5"/>
              </a:rPr>
              <a:t>@isikun.edu.tr</a:t>
            </a:r>
            <a:r>
              <a:rPr lang="en-US" sz="1600" b="1" dirty="0"/>
              <a:t> Financial Affairs Department</a:t>
            </a:r>
            <a:r>
              <a:rPr lang="tr-TR" sz="1600" b="1" dirty="0"/>
              <a:t> </a:t>
            </a:r>
            <a:r>
              <a:rPr lang="tr-TR" sz="1600" b="1" dirty="0">
                <a:hlinkClick r:id="rId6"/>
              </a:rPr>
              <a:t>midb@isikun.edu.tr</a:t>
            </a:r>
            <a:r>
              <a:rPr lang="tr-TR" sz="1600" b="1" dirty="0"/>
              <a:t> </a:t>
            </a:r>
            <a:endParaRPr lang="en-US" sz="1600" b="1" dirty="0"/>
          </a:p>
          <a:p>
            <a:pPr algn="just"/>
            <a:endParaRPr lang="tr-TR" sz="1600" dirty="0"/>
          </a:p>
          <a:p>
            <a:pPr algn="just"/>
            <a:r>
              <a:rPr lang="en-US" sz="1600" dirty="0"/>
              <a:t>The status of students who </a:t>
            </a:r>
            <a:r>
              <a:rPr lang="en-US" sz="1600" b="1" dirty="0"/>
              <a:t>do not complete their course registrations will be counted towards their education period and will be changed to the "Passive Student" status. </a:t>
            </a:r>
          </a:p>
          <a:p>
            <a:pPr algn="just"/>
            <a:r>
              <a:rPr lang="en-US" sz="1600" dirty="0"/>
              <a:t>Students who are in passive student status in accordance with the relevant legislation;</a:t>
            </a:r>
          </a:p>
          <a:p>
            <a:pPr algn="just"/>
            <a:r>
              <a:rPr lang="en-US" sz="1600" dirty="0"/>
              <a:t>· Cannot get a document from the e-</a:t>
            </a:r>
            <a:r>
              <a:rPr lang="en-US" sz="1600" dirty="0" err="1"/>
              <a:t>Devlet</a:t>
            </a:r>
            <a:r>
              <a:rPr lang="en-US" sz="1600" dirty="0"/>
              <a:t> and our University.</a:t>
            </a:r>
          </a:p>
          <a:p>
            <a:pPr algn="just"/>
            <a:r>
              <a:rPr lang="en-US" sz="1600" dirty="0"/>
              <a:t>Students who do not register for the internship course are evaluated in e-</a:t>
            </a:r>
            <a:r>
              <a:rPr lang="en-US" sz="1600" dirty="0" err="1"/>
              <a:t>devlet</a:t>
            </a:r>
            <a:r>
              <a:rPr lang="en-US" sz="1600" dirty="0"/>
              <a:t> as passive student.</a:t>
            </a:r>
          </a:p>
          <a:p>
            <a:pPr algn="just"/>
            <a:r>
              <a:rPr lang="en-US" sz="1600" dirty="0"/>
              <a:t>We would like to remind you of the issue once again and wish you a successful term.</a:t>
            </a:r>
            <a:endParaRPr lang="tr-TR" sz="1600" dirty="0"/>
          </a:p>
          <a:p>
            <a:endParaRPr lang="tr-TR" dirty="0"/>
          </a:p>
          <a:p>
            <a:pPr algn="ctr"/>
            <a:r>
              <a:rPr lang="en-US" sz="1600" b="1" dirty="0"/>
              <a:t>Student Affairs Office</a:t>
            </a:r>
            <a:r>
              <a:rPr lang="tr-TR" sz="1600" b="1" dirty="0"/>
              <a:t>, </a:t>
            </a:r>
            <a:r>
              <a:rPr lang="tr-TR" sz="1600" b="1" dirty="0" err="1"/>
              <a:t>September</a:t>
            </a:r>
            <a:r>
              <a:rPr lang="tr-TR" sz="1600" b="1" dirty="0"/>
              <a:t> 2024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62268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1946</TotalTime>
  <Words>337</Words>
  <Application>Microsoft Office PowerPoint</Application>
  <PresentationFormat>Özel</PresentationFormat>
  <Paragraphs>29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Işıkall</dc:title>
  <dc:creator>Mert SAVÇIN</dc:creator>
  <dc:description>Işıkall duyuru şablonu.</dc:description>
  <cp:lastModifiedBy>isikun_ogr_ebruatakan</cp:lastModifiedBy>
  <cp:revision>100</cp:revision>
  <cp:lastPrinted>2014-04-17T07:40:38Z</cp:lastPrinted>
  <dcterms:created xsi:type="dcterms:W3CDTF">2014-04-16T12:55:55Z</dcterms:created>
  <dcterms:modified xsi:type="dcterms:W3CDTF">2024-09-17T06:36:03Z</dcterms:modified>
</cp:coreProperties>
</file>