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66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D7EA-4C16-4154-84B1-F90570C16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C24A64-D742-4B7B-A9E9-0331EC52C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0853C-798B-4511-92C6-7A233E91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C0391-2962-47F4-A92E-74BBAF72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22275-260F-42F1-90F0-895C4187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7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51A3C-A819-4827-A1FB-5C996088D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2736E-5636-405B-BABB-970371237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58C4F-85A1-4C94-8756-B8FFA76BD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56B6A-6C9D-456D-99D1-762D3DBC3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47522-55EE-4668-B3F1-EE4D06C4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2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963616-0F26-44E2-B834-36D2F1E7D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D23AF-E9B4-42C5-8544-1AFB3CE29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F9A06-BFD3-4DB6-9873-31E19729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D1337-7642-43C4-9B86-EEFAF6B6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50B5B-92FF-41D9-921D-0A3DDF7C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3084-CD70-4672-8182-7035755C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1EFA5-FCDF-4486-8058-490A4ED47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BEF6-B3BD-4FF5-BAA9-AB49D4EA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1A368-EE5A-4858-933D-7D345B58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43313-1EE0-4B5D-ADA7-082B61EB2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7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0CEB-EC95-47AF-A30C-7D0107BE0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337F1-891F-49EB-A067-27DAB62F8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B8706-1B21-4D3A-B64B-77E67B94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20D5A-4C50-4605-83B3-67792F73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81E77-2CD0-40B2-8466-B4A37A6F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2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B14A-D6EE-433C-B3C2-5AF759CE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8CCE7-C907-425A-8ADE-17A685DCD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B409C-2174-43C9-867D-A2B9942ED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96669-F1BF-4320-A4E5-0D3C1E9B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E285F-FDE5-45F7-872B-30AD92A1C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E7C52-B953-401A-9268-B9040229E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5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3127D-34BB-4346-BA08-C6D573B5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F96D4C-266A-4291-B4EC-E3A4D4256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8E2638-3E3E-4A3D-B199-3BE969FB5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2387A5-8F2A-41FF-9CF0-561C7623B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8F715-E873-4F28-96E6-F652C2C508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C783A8-4F3A-4598-A229-86DBDC78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2001AC-C35B-42CE-A18A-B81EFD355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35BA12-54DC-4B23-AC1C-58A008D4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6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3936-B946-41D5-8C4F-5EC7F18D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0E7999-18D2-49A7-B344-26944F92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8F7841-2980-48FE-B654-04B99354F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9F2BF6-BE7F-4377-A221-787747DFA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519FF-D3EA-4EF1-9D34-9A1C4C6F8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B3406-E058-4B63-AEDC-B72FC6EC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815A0-A8A4-49EE-8ACE-6328C043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A2C3-A076-443E-85E5-1D47AB12E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7D02D-1E87-43ED-94C3-A1136B8F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92662-58B5-45AB-B4DB-E866881DB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38257-B72A-44EF-A9F1-E541692C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5637-3472-433D-81CF-BD2BDFB06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8F858-F914-456C-8D51-9DF331EE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6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9ACD4-F196-4F4E-9D78-8E8C40A3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6A85B-6643-45F7-A46A-7F3AF3219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8F6092-B684-49E8-8920-C651AC489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D395C-22AB-47C4-8062-48061CAF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11673-93FF-4940-A484-3806A7A2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C5D5E-A9BD-4F1C-A7A8-1291D9F1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4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48E8EA-87F1-4C3B-8148-7778B4741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DEF47-4E55-4BE3-9ABB-AB4137568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3DD3F-FC61-4E78-9F60-75874AC5E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7B002-74E8-4F84-B43B-99E31351D02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CC39C-35FA-4D0B-87C1-5FB989738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264FC-FB75-4A6A-9453-EDEE8F48D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F8DFE-4DB5-44EF-B621-32FA4011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kun.edu.tr/akademik/muhendislik-fakultesi/bolumler-ve-programlar/bilgisayar-muhendisligi/programlar/staj-ve-bitirme-projeleri/staj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sik.bil.muh@gmail.com" TargetMode="External"/><Relationship Id="rId2" Type="http://schemas.openxmlformats.org/officeDocument/2006/relationships/hyperlink" Target="http://www.isikun.edu.tr/akademik/muhendislik-fakultesi/bolumler-ve-programlar/bilgisayar-muhendisligi/programlar/staj-ve-bitirme-projeleri/staj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ulya.bora@isikun.edu.tr" TargetMode="External"/><Relationship Id="rId2" Type="http://schemas.openxmlformats.org/officeDocument/2006/relationships/hyperlink" Target="mailto:nihan.beritan@isikun.edu.t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zehra.silme@isikun.edu.t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74AEB-5EC7-42A9-94D5-897B017295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Stajlar </a:t>
            </a:r>
            <a:r>
              <a:rPr lang="tr-TR" dirty="0" err="1"/>
              <a:t>hk</a:t>
            </a:r>
            <a:r>
              <a:rPr lang="tr-TR" dirty="0"/>
              <a:t>.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24451-37CB-46C0-BB80-D8EA21CADC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+mj-lt"/>
              </a:rPr>
              <a:t>Bilgisayar Mühendisliği</a:t>
            </a:r>
          </a:p>
          <a:p>
            <a:r>
              <a:rPr lang="tr-TR" sz="3200" dirty="0">
                <a:latin typeface="+mj-lt"/>
              </a:rPr>
              <a:t>Yazılım Mühendisliği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AB2281-0ABF-2163-1F05-19301BFEE8A4}"/>
              </a:ext>
            </a:extLst>
          </p:cNvPr>
          <p:cNvSpPr txBox="1"/>
          <p:nvPr/>
        </p:nvSpPr>
        <p:spPr>
          <a:xfrm>
            <a:off x="4302034" y="6514011"/>
            <a:ext cx="5078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Son güncelleme: </a:t>
            </a:r>
            <a:r>
              <a:rPr lang="en-US" dirty="0"/>
              <a:t>26</a:t>
            </a:r>
            <a:r>
              <a:rPr lang="tr-TR" dirty="0"/>
              <a:t> Şubat 2024 (Değişiklik 4. sayfa)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0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35E6C-9808-631F-68C5-F0A53D4C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Staj Süresince…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95FD7-5CF2-8682-63CE-2306B82EA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Eğer kurum sizi aktif olarak bir projede görevlendirmiyorsa, sürekli yeni bir öğrenme kaynağı vererek zamanı kullanıyorsa bu durum çok büyük olasılıkla stajınızın kabul edilmeyeceği bir sonuca evrilecektir.</a:t>
            </a:r>
          </a:p>
          <a:p>
            <a:pPr lvl="1"/>
            <a:r>
              <a:rPr lang="tr-TR" dirty="0"/>
              <a:t>Çözüm: Daha en başta görevlerinizin tanımının yapılmasını istemek.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Stajınızı yarıda kesmek isteyebilirsiniz, Staj Koordinatörlüğü’ne bilgi verilmelidir.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023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B042C-A385-1219-1458-93B4352A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Staj Sonunda-1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73E7E-30EC-01AE-36CE-0389CFA23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32548"/>
            <a:ext cx="10951028" cy="5003067"/>
          </a:xfrm>
        </p:spPr>
        <p:txBody>
          <a:bodyPr>
            <a:normAutofit/>
          </a:bodyPr>
          <a:lstStyle/>
          <a:p>
            <a:pPr algn="l"/>
            <a:r>
              <a:rPr lang="tr-TR" b="0" i="0" u="none" strike="noStrike" dirty="0">
                <a:effectLst/>
                <a:latin typeface="Calibri" panose="020F0502020204030204" pitchFamily="34" charset="0"/>
              </a:rPr>
              <a:t>Yalnızca zorunlu stajlar için </a:t>
            </a:r>
            <a:endParaRPr lang="tr-TR" b="0" i="0" u="none" strike="noStrike" dirty="0">
              <a:effectLst/>
              <a:latin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l">
              <a:buNone/>
            </a:pPr>
            <a:r>
              <a:rPr lang="en-US" b="0" i="0" u="none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http://www.isikun.edu.tr/akademik/muhendislik-fakultesi/bolumler-ve-programlar/bilgisayar-muhendisligi/programlar/staj-ve-bitirme-projeleri/staj</a:t>
            </a:r>
            <a:br>
              <a:rPr lang="en-US" b="0" i="0" dirty="0">
                <a:solidFill>
                  <a:srgbClr val="565656"/>
                </a:solidFill>
                <a:effectLst/>
                <a:latin typeface="Calibri" panose="020F0502020204030204" pitchFamily="34" charset="0"/>
              </a:rPr>
            </a:br>
            <a:endParaRPr lang="en-US" b="0" i="0" dirty="0">
              <a:solidFill>
                <a:srgbClr val="565656"/>
              </a:solidFill>
              <a:effectLst/>
              <a:latin typeface="Calibri" panose="020F0502020204030204" pitchFamily="34" charset="0"/>
            </a:endParaRPr>
          </a:p>
          <a:p>
            <a:r>
              <a:rPr lang="tr-TR" dirty="0"/>
              <a:t>Üstteki adreste verilen örneğe uygun olarak, her </a:t>
            </a:r>
            <a:r>
              <a:rPr lang="tr-TR" u="sng" dirty="0"/>
              <a:t>zorunlu staj için ayrı ayrı  </a:t>
            </a:r>
            <a:r>
              <a:rPr lang="tr-TR" dirty="0"/>
              <a:t>hazırladığınız Staj raporu imzalı ve paraflı olarak</a:t>
            </a:r>
          </a:p>
          <a:p>
            <a:pPr lvl="1"/>
            <a:r>
              <a:rPr lang="tr-TR" dirty="0"/>
              <a:t>Dönem içinde yapılan stajlarda akademik takvime göre harf notu girme tarihinden önce,</a:t>
            </a:r>
          </a:p>
          <a:p>
            <a:pPr lvl="1"/>
            <a:r>
              <a:rPr lang="tr-TR" dirty="0"/>
              <a:t>Yaz döneminde yapılan stajlarda takip eden güz döneminin ekle/sil haftası sona ermeden önce</a:t>
            </a:r>
          </a:p>
          <a:p>
            <a:pPr marL="0" indent="0">
              <a:buNone/>
            </a:pPr>
            <a:r>
              <a:rPr lang="tr-TR" dirty="0" err="1"/>
              <a:t>Blackboard</a:t>
            </a:r>
            <a:r>
              <a:rPr lang="tr-TR" dirty="0"/>
              <a:t> a yüklenmelidir. </a:t>
            </a:r>
          </a:p>
        </p:txBody>
      </p:sp>
    </p:spTree>
    <p:extLst>
      <p:ext uri="{BB962C8B-B14F-4D97-AF65-F5344CB8AC3E}">
        <p14:creationId xmlns:p14="http://schemas.microsoft.com/office/powerpoint/2010/main" val="3523837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B042C-A385-1219-1458-93B4352A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Staj Sonunda-2----Yeni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73E7E-30EC-01AE-36CE-0389CFA23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32548"/>
            <a:ext cx="10951028" cy="5003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0" u="none" strike="noStrike" dirty="0">
                <a:effectLst/>
                <a:latin typeface="Calibri" panose="020F0502020204030204" pitchFamily="34" charset="0"/>
              </a:rPr>
              <a:t>Yalnızca zorunlu stajlar için: </a:t>
            </a:r>
            <a:endParaRPr lang="tr-TR" b="1" i="0" u="none" strike="noStrike" dirty="0">
              <a:effectLst/>
              <a:latin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r-TR" dirty="0" err="1"/>
              <a:t>Blackboard’da</a:t>
            </a:r>
            <a:r>
              <a:rPr lang="tr-TR" dirty="0"/>
              <a:t> Bilgisayar Mühendisliği sayfasında bulunan «Staj Değerlendirme Formu» amiriniz tarafından doldurularak </a:t>
            </a:r>
            <a:r>
              <a:rPr lang="tr-TR" dirty="0">
                <a:hlinkClick r:id="rId3"/>
              </a:rPr>
              <a:t>isik.bil.muh@gmail.com</a:t>
            </a:r>
            <a:r>
              <a:rPr lang="tr-TR" dirty="0"/>
              <a:t>  adresine gönderilecek.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191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BEFE-A015-81E0-0343-93C82EFA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Staj Raporunda: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B36EB-8973-1A63-6CA6-A694B921F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Staj süresince </a:t>
            </a:r>
            <a:r>
              <a:rPr lang="tr-TR" b="1" dirty="0"/>
              <a:t>sizin</a:t>
            </a:r>
            <a:r>
              <a:rPr lang="tr-TR" dirty="0"/>
              <a:t> </a:t>
            </a:r>
            <a:r>
              <a:rPr lang="tr-TR" b="1" dirty="0"/>
              <a:t>geliştirdiğiniz</a:t>
            </a:r>
            <a:r>
              <a:rPr lang="tr-TR" dirty="0"/>
              <a:t> kodlar, tasarımlar vb. staj raporunda bulunmak </a:t>
            </a:r>
            <a:r>
              <a:rPr lang="tr-TR" b="1" dirty="0"/>
              <a:t>zorundadır</a:t>
            </a:r>
            <a:r>
              <a:rPr lang="tr-TR" dirty="0"/>
              <a:t>. Kurumun verileri gizli olabilir, verileri temizleyerek rapora ekleyebilirsiniz. Gerekirse kodları </a:t>
            </a:r>
            <a:r>
              <a:rPr lang="tr-TR" dirty="0" err="1"/>
              <a:t>blur</a:t>
            </a:r>
            <a:r>
              <a:rPr lang="tr-TR" dirty="0"/>
              <a:t> </a:t>
            </a:r>
            <a:r>
              <a:rPr lang="tr-TR" dirty="0" err="1"/>
              <a:t>layarak</a:t>
            </a:r>
            <a:r>
              <a:rPr lang="tr-TR" dirty="0"/>
              <a:t> koyabilirsiniz.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Öğrendiğiniz konuları sadece isim olarak yazmalısınız. Örneğin </a:t>
            </a:r>
            <a:r>
              <a:rPr lang="tr-TR" dirty="0" err="1"/>
              <a:t>Angular</a:t>
            </a:r>
            <a:r>
              <a:rPr lang="tr-TR" dirty="0"/>
              <a:t> </a:t>
            </a:r>
            <a:r>
              <a:rPr lang="tr-TR" dirty="0" err="1"/>
              <a:t>framework</a:t>
            </a:r>
            <a:r>
              <a:rPr lang="tr-TR" dirty="0"/>
              <a:t> konusunu öğrendiyseniz, bu şekilde yazmak yeterlidir. </a:t>
            </a:r>
            <a:r>
              <a:rPr lang="tr-TR" dirty="0" err="1"/>
              <a:t>Angular</a:t>
            </a:r>
            <a:r>
              <a:rPr lang="tr-TR" dirty="0"/>
              <a:t> </a:t>
            </a:r>
            <a:r>
              <a:rPr lang="tr-TR" dirty="0" err="1"/>
              <a:t>framework’un</a:t>
            </a:r>
            <a:r>
              <a:rPr lang="tr-TR" dirty="0"/>
              <a:t> ne olduğunu bize anlatmamalı, </a:t>
            </a:r>
            <a:r>
              <a:rPr lang="tr-TR" dirty="0" err="1"/>
              <a:t>Angular</a:t>
            </a:r>
            <a:r>
              <a:rPr lang="tr-TR" dirty="0"/>
              <a:t> kullanarak ne yaptığınızı yazmalısınız. </a:t>
            </a:r>
          </a:p>
          <a:p>
            <a:endParaRPr lang="tr-TR" dirty="0"/>
          </a:p>
          <a:p>
            <a:r>
              <a:rPr lang="tr-TR" dirty="0"/>
              <a:t>Sayfa kısıtı olmayıp, yapılan işin ne olduğu önemlidir.</a:t>
            </a:r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41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C216B-3C59-AB9B-C49E-17E4E360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7"/>
            <a:ext cx="9886435" cy="1325563"/>
          </a:xfrm>
        </p:spPr>
        <p:txBody>
          <a:bodyPr/>
          <a:lstStyle/>
          <a:p>
            <a:r>
              <a:rPr lang="tr-TR" dirty="0" err="1"/>
              <a:t>Sıradışı</a:t>
            </a:r>
            <a:r>
              <a:rPr lang="tr-TR" dirty="0"/>
              <a:t> Durumlar: Stajın Uzatılması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1AE4D-D371-4A45-5B1C-5B377BB85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1825625"/>
            <a:ext cx="10401300" cy="4351338"/>
          </a:xfrm>
        </p:spPr>
        <p:txBody>
          <a:bodyPr/>
          <a:lstStyle/>
          <a:p>
            <a:r>
              <a:rPr lang="tr-TR" dirty="0"/>
              <a:t>İkinci zorunlu staja sayılmak üzere</a:t>
            </a:r>
          </a:p>
          <a:p>
            <a:pPr lvl="1"/>
            <a:r>
              <a:rPr lang="tr-TR" dirty="0"/>
              <a:t>Başka departmana geçme zorunda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Gönüllü staja sayılmak üzere</a:t>
            </a:r>
          </a:p>
          <a:p>
            <a:pPr lvl="1"/>
            <a:r>
              <a:rPr lang="tr-TR" dirty="0"/>
              <a:t>Devam edebilir</a:t>
            </a:r>
          </a:p>
          <a:p>
            <a:pPr lvl="1"/>
            <a:endParaRPr lang="tr-TR" dirty="0"/>
          </a:p>
          <a:p>
            <a:r>
              <a:rPr lang="tr-TR" dirty="0"/>
              <a:t>Bölüm Başkanı onayıyla talep Staj Koordinatörlüğüne iletir.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33CB7-D2A2-4090-933C-FAAFC02A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Yeni/Eski müfredat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1155D-5F68-48E9-99C0-BBF99658A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CCR </a:t>
            </a:r>
            <a:r>
              <a:rPr lang="tr-TR" dirty="0" err="1"/>
              <a:t>ınızda</a:t>
            </a:r>
            <a:r>
              <a:rPr lang="tr-TR" dirty="0"/>
              <a:t> CSE290/CSE390 varsa eski müfredat</a:t>
            </a:r>
          </a:p>
          <a:p>
            <a:r>
              <a:rPr lang="tr-TR" dirty="0"/>
              <a:t>COMP/SOFT 3910/4910</a:t>
            </a:r>
            <a:r>
              <a:rPr lang="en-US" dirty="0"/>
              <a:t> </a:t>
            </a:r>
            <a:r>
              <a:rPr lang="tr-TR" dirty="0"/>
              <a:t>yeni müfredat her ikisi 1 ECTS</a:t>
            </a:r>
          </a:p>
          <a:p>
            <a:r>
              <a:rPr lang="tr-TR" dirty="0"/>
              <a:t>COMP/SOFT</a:t>
            </a:r>
            <a:r>
              <a:rPr lang="en-US" dirty="0"/>
              <a:t> 3920/4920</a:t>
            </a:r>
            <a:r>
              <a:rPr lang="tr-TR" dirty="0"/>
              <a:t> yeni müfredat 2/3 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9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8498-D87B-4A3A-B7E6-06FA282D2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Eski Müfredatlar için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32875-CF2B-408D-903C-1497D37B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383" y="1346654"/>
            <a:ext cx="10515600" cy="1325563"/>
          </a:xfrm>
        </p:spPr>
        <p:txBody>
          <a:bodyPr/>
          <a:lstStyle/>
          <a:p>
            <a:r>
              <a:rPr lang="tr-TR" dirty="0"/>
              <a:t>Stajlar kredili değil, F/P olarak değerlendiriliyor.</a:t>
            </a:r>
          </a:p>
          <a:p>
            <a:r>
              <a:rPr lang="tr-TR" dirty="0"/>
              <a:t>Staj derslerine (CSE290/CSE390) kayıt olmak zorunda değilsiniz.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6436F04-ED3E-4D38-A6F0-888086848FF2}"/>
              </a:ext>
            </a:extLst>
          </p:cNvPr>
          <p:cNvSpPr txBox="1">
            <a:spLocks/>
          </p:cNvSpPr>
          <p:nvPr/>
        </p:nvSpPr>
        <p:spPr>
          <a:xfrm>
            <a:off x="698863" y="3178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Yeni müfredatlar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630CD9-1DB1-4851-9997-799CF1EECEA1}"/>
              </a:ext>
            </a:extLst>
          </p:cNvPr>
          <p:cNvSpPr txBox="1">
            <a:spLocks/>
          </p:cNvSpPr>
          <p:nvPr/>
        </p:nvSpPr>
        <p:spPr>
          <a:xfrm>
            <a:off x="1537063" y="41857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Staj dersleri kredili (COMP/SOFT 3910/4910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3920/4920</a:t>
            </a:r>
            <a:r>
              <a:rPr lang="tr-TR" dirty="0"/>
              <a:t>) F/P olarak değerlendiriliyor.</a:t>
            </a:r>
          </a:p>
          <a:p>
            <a:r>
              <a:rPr lang="tr-TR" dirty="0"/>
              <a:t>Önce staj yapılıyor, takip eden dönemde derse kayıt olunuyor.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6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61AE2E-6B75-FC3E-A292-FB6A20EA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Stajlar Genel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C3FD3-8F79-FDB9-51B1-07F1E2A05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2x20 iş günü staj zorunludur.</a:t>
            </a:r>
          </a:p>
          <a:p>
            <a:r>
              <a:rPr lang="tr-TR" dirty="0"/>
              <a:t>Staj yapılan birimde mutlaka Bilgisayar ve/veya Yazılım Mühendisi çalışıyor olmalıdır.</a:t>
            </a:r>
          </a:p>
          <a:p>
            <a:r>
              <a:rPr lang="tr-TR" dirty="0"/>
              <a:t>Çevrim içi staj yapılabilir.</a:t>
            </a:r>
          </a:p>
          <a:p>
            <a:r>
              <a:rPr lang="tr-TR" strike="sngStrike" dirty="0"/>
              <a:t>2023 yılında son kez geçerli olmak üzere</a:t>
            </a:r>
            <a:r>
              <a:rPr lang="tr-TR" dirty="0"/>
              <a:t>, aynı  kurumda iki staj yapılabilir, ancak </a:t>
            </a:r>
            <a:r>
              <a:rPr lang="tr-TR" b="1" dirty="0"/>
              <a:t>farklı iki birimde olması zorunludur.</a:t>
            </a:r>
          </a:p>
          <a:p>
            <a:r>
              <a:rPr lang="tr-TR" b="1" dirty="0"/>
              <a:t>Staj süreçlerinin tamamı elektronik ortamda yürütülmektedir.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56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7DB5-18D4-32F1-D61C-4A051255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 zaman staj yapabilirim?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A178D-1A5C-BA44-8C72-68065F601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0835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Zorunlu stajlar tamamlanmadan gönüllü staj yapılamaz.</a:t>
            </a:r>
          </a:p>
          <a:p>
            <a:r>
              <a:rPr lang="tr-TR" dirty="0"/>
              <a:t>Stajlar için yasal gereksinimler şu şekildedir: </a:t>
            </a:r>
          </a:p>
          <a:p>
            <a:pPr lvl="1"/>
            <a:r>
              <a:rPr lang="tr-TR" dirty="0"/>
              <a:t>COMP/SOFT3920</a:t>
            </a:r>
            <a:r>
              <a:rPr lang="tr-TR" dirty="0">
                <a:sym typeface="Wingdings" panose="05000000000000000000" pitchFamily="2" charset="2"/>
              </a:rPr>
              <a:t>SOPHOMORE </a:t>
            </a:r>
            <a:r>
              <a:rPr lang="tr-TR" dirty="0" err="1">
                <a:sym typeface="Wingdings" panose="05000000000000000000" pitchFamily="2" charset="2"/>
              </a:rPr>
              <a:t>standing</a:t>
            </a:r>
            <a:endParaRPr lang="tr-TR" dirty="0">
              <a:sym typeface="Wingdings" panose="05000000000000000000" pitchFamily="2" charset="2"/>
            </a:endParaRPr>
          </a:p>
          <a:p>
            <a:pPr lvl="1"/>
            <a:r>
              <a:rPr lang="tr-TR" dirty="0"/>
              <a:t>COMP/SOFT4920</a:t>
            </a:r>
            <a:r>
              <a:rPr lang="tr-TR" dirty="0">
                <a:sym typeface="Wingdings" panose="05000000000000000000" pitchFamily="2" charset="2"/>
              </a:rPr>
              <a:t>JUNIOR </a:t>
            </a:r>
            <a:r>
              <a:rPr lang="tr-TR" dirty="0" err="1">
                <a:sym typeface="Wingdings" panose="05000000000000000000" pitchFamily="2" charset="2"/>
              </a:rPr>
              <a:t>standing</a:t>
            </a:r>
            <a:endParaRPr lang="tr-TR" dirty="0">
              <a:sym typeface="Wingdings" panose="05000000000000000000" pitchFamily="2" charset="2"/>
            </a:endParaRPr>
          </a:p>
          <a:p>
            <a:r>
              <a:rPr lang="tr-TR" dirty="0"/>
              <a:t>Ancak, müfredatınızda stajlar 2.sınıf ve 3. sınıf sonuna yerleştirilmiştir.</a:t>
            </a:r>
          </a:p>
          <a:p>
            <a:pPr lvl="1"/>
            <a:r>
              <a:rPr lang="tr-TR" dirty="0"/>
              <a:t>İkinci sınıfta veri yapıları, veri tabanı, </a:t>
            </a:r>
          </a:p>
          <a:p>
            <a:pPr lvl="1"/>
            <a:r>
              <a:rPr lang="tr-TR" dirty="0"/>
              <a:t>Üçüncü sınıfta ise yazılım geliştirme yaşam döngüsündeki aktiviteleri</a:t>
            </a:r>
          </a:p>
          <a:p>
            <a:pPr marL="0" indent="0">
              <a:buNone/>
            </a:pPr>
            <a:r>
              <a:rPr lang="tr-TR" dirty="0"/>
              <a:t>Öğrenmeniz beklendiği ve firmalara da bu doğrultuda katkı verebileceğiniz öngörülerek.</a:t>
            </a:r>
          </a:p>
          <a:p>
            <a:pPr marL="0" indent="0">
              <a:buNone/>
            </a:pPr>
            <a:r>
              <a:rPr lang="tr-TR" dirty="0"/>
              <a:t>Eğer, müfredatınıza aykırı şekilde örneğin 2. sınıfın sonunda iki zorunlu stajınızı da yapmak isterseniz, stajlarınızın reddedilme olasılığı yüksek olacaktır. </a:t>
            </a:r>
          </a:p>
          <a:p>
            <a:pPr marL="0" indent="0">
              <a:buNone/>
            </a:pPr>
            <a:r>
              <a:rPr lang="tr-TR" dirty="0"/>
              <a:t>Ayrıca 2 stajı birlikte yapmanız durumunda takip eden dönemde toplam 5 kredi staj dersi almanız gerekir. Dönem derslerinden birini alamayabilirsiniz. 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7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48519-1D73-4CB5-90C8-DBF0F47B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0" y="0"/>
            <a:ext cx="10515600" cy="1325563"/>
          </a:xfrm>
        </p:spPr>
        <p:txBody>
          <a:bodyPr/>
          <a:lstStyle/>
          <a:p>
            <a:r>
              <a:rPr lang="tr-TR" dirty="0"/>
              <a:t>Staj Süreçleri-1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FE32D-422C-43C4-8AAB-0D3D99397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384663"/>
            <a:ext cx="10683240" cy="5016137"/>
          </a:xfrm>
        </p:spPr>
        <p:txBody>
          <a:bodyPr>
            <a:normAutofit/>
          </a:bodyPr>
          <a:lstStyle/>
          <a:p>
            <a:r>
              <a:rPr lang="tr-TR" dirty="0"/>
              <a:t>Toplam 80 iş günü staj sigortanız üniversite tarafından ödenir</a:t>
            </a:r>
          </a:p>
          <a:p>
            <a:pPr lvl="1"/>
            <a:r>
              <a:rPr lang="tr-TR" dirty="0"/>
              <a:t>Her biri 20 iş günü olmak üzere 2 adet zorunlu staj</a:t>
            </a:r>
          </a:p>
          <a:p>
            <a:pPr lvl="1"/>
            <a:r>
              <a:rPr lang="tr-TR" dirty="0"/>
              <a:t>Ek olarak </a:t>
            </a:r>
            <a:r>
              <a:rPr lang="en-US" dirty="0"/>
              <a:t>2*</a:t>
            </a:r>
            <a:r>
              <a:rPr lang="tr-TR" dirty="0"/>
              <a:t>20 iş günü gönüllü staj</a:t>
            </a:r>
          </a:p>
          <a:p>
            <a:r>
              <a:rPr lang="tr-TR" dirty="0"/>
              <a:t>Staj için gerekli belgelere Staj Koordinatörlüğü sayfasından ulaşabilirsiniz.</a:t>
            </a:r>
          </a:p>
          <a:p>
            <a:r>
              <a:rPr lang="tr-TR" b="1" dirty="0"/>
              <a:t>Staja başlamadan en az 2 hafta önce tüm belgelerinizi Bölüm Başkanlığına iletmelisiniz.  </a:t>
            </a:r>
          </a:p>
          <a:p>
            <a:r>
              <a:rPr lang="tr-TR" dirty="0"/>
              <a:t>İki stajın peş peşe aynı kurumda yapılacak olması durumunda belgeleri bir kez doldurmak yeterlidir. </a:t>
            </a:r>
          </a:p>
          <a:p>
            <a:r>
              <a:rPr lang="tr-TR" dirty="0"/>
              <a:t>Gönüllü staj için de tüm belgeler aynı şekilde doldurulmalıdır.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721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1414-A362-490E-997F-2F9BF4575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905" y="-76033"/>
            <a:ext cx="10515600" cy="1325563"/>
          </a:xfrm>
        </p:spPr>
        <p:txBody>
          <a:bodyPr/>
          <a:lstStyle/>
          <a:p>
            <a:r>
              <a:rPr lang="tr-TR" dirty="0"/>
              <a:t>Staj Süreçleri-2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322B4-2123-4431-B3AF-66965122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663"/>
            <a:ext cx="10515600" cy="5108212"/>
          </a:xfrm>
        </p:spPr>
        <p:txBody>
          <a:bodyPr>
            <a:normAutofit/>
          </a:bodyPr>
          <a:lstStyle/>
          <a:p>
            <a:r>
              <a:rPr lang="tr-TR" dirty="0"/>
              <a:t>Online staj yapabilirsiniz. </a:t>
            </a:r>
          </a:p>
          <a:p>
            <a:r>
              <a:rPr lang="tr-TR" dirty="0"/>
              <a:t>Dönem içinde veya yaz okulu süresince staj yapabilmek için en az 3 tam gününüzün boş olması gerekir. </a:t>
            </a:r>
          </a:p>
          <a:p>
            <a:pPr lvl="1"/>
            <a:r>
              <a:rPr lang="tr-TR" dirty="0"/>
              <a:t>Kurum Cumartesi günleri çalışıyorsa, o gün de boş olarak sayılabilir. </a:t>
            </a:r>
          </a:p>
          <a:p>
            <a:r>
              <a:rPr lang="tr-TR" dirty="0"/>
              <a:t>Eğitimin (okulun/derslerin) ve/veya stajın online olması üstteki koşulu değiştirmez.</a:t>
            </a:r>
          </a:p>
          <a:p>
            <a:r>
              <a:rPr lang="tr-TR" dirty="0"/>
              <a:t>Staj yapacağınız kurum «</a:t>
            </a:r>
            <a:r>
              <a:rPr lang="tr-TR" b="1" dirty="0"/>
              <a:t>zorunlu staj belgesi</a:t>
            </a:r>
            <a:r>
              <a:rPr lang="tr-TR" dirty="0"/>
              <a:t>» talep ederse Fakülte Sekreterliğinden alabilirsiniz. (</a:t>
            </a:r>
            <a:r>
              <a:rPr lang="tr-TR" dirty="0">
                <a:hlinkClick r:id="rId2"/>
              </a:rPr>
              <a:t>muhendislik@isikun.edu.tr</a:t>
            </a:r>
            <a:r>
              <a:rPr lang="tr-TR" dirty="0"/>
              <a:t> , </a:t>
            </a:r>
            <a:r>
              <a:rPr lang="tr-TR" dirty="0">
                <a:hlinkClick r:id="rId3"/>
              </a:rPr>
              <a:t>hulya.bora@isikun.edu.tr</a:t>
            </a:r>
            <a:r>
              <a:rPr lang="tr-TR" dirty="0"/>
              <a:t>, </a:t>
            </a:r>
            <a:r>
              <a:rPr lang="tr-TR" dirty="0">
                <a:hlinkClick r:id="rId4"/>
              </a:rPr>
              <a:t>zehra.silme@isikun.edu.tr</a:t>
            </a:r>
            <a:r>
              <a:rPr lang="tr-TR" dirty="0"/>
              <a:t>  )</a:t>
            </a:r>
            <a:endParaRPr lang="en-US" dirty="0"/>
          </a:p>
          <a:p>
            <a:endParaRPr lang="tr-TR" dirty="0"/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98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0E301-4A32-4C19-94FF-287B5FA45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Erasmus</a:t>
            </a:r>
            <a:r>
              <a:rPr lang="tr-TR" dirty="0"/>
              <a:t> Stajı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A9CA7-FBA4-48FE-8510-E475197C9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Staj yapacağınız kurumu kendiniz buluyorsunuz. </a:t>
            </a:r>
          </a:p>
          <a:p>
            <a:pPr lvl="1"/>
            <a:r>
              <a:rPr lang="tr-TR" dirty="0"/>
              <a:t>Bölümün bazı bağlantıları var. </a:t>
            </a:r>
            <a:r>
              <a:rPr lang="tr-TR" dirty="0" err="1"/>
              <a:t>Erasmus</a:t>
            </a:r>
            <a:r>
              <a:rPr lang="tr-TR" dirty="0"/>
              <a:t> için kabul aldıktan sonra Bölüm Başkanı ile </a:t>
            </a:r>
            <a:r>
              <a:rPr lang="tr-TR"/>
              <a:t>iletişim kurabilirsiniz. </a:t>
            </a:r>
            <a:endParaRPr lang="tr-TR" dirty="0"/>
          </a:p>
          <a:p>
            <a:r>
              <a:rPr lang="tr-TR" dirty="0"/>
              <a:t>Staj başlamadan önceki ve sonundaki belgeler aynı şekilde teslim ediliyor.</a:t>
            </a:r>
          </a:p>
          <a:p>
            <a:r>
              <a:rPr lang="tr-TR" dirty="0"/>
              <a:t>Diğer detayları Uluslararası Ofisten öğrenebilirsiniz.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21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E3191-383E-6855-5613-2100A0A5B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683" y="0"/>
            <a:ext cx="10515600" cy="1325563"/>
          </a:xfrm>
        </p:spPr>
        <p:txBody>
          <a:bodyPr/>
          <a:lstStyle/>
          <a:p>
            <a:r>
              <a:rPr lang="tr-TR" dirty="0"/>
              <a:t>Staj İçeriği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3DDA7-3472-6FC8-02A4-39F6B5580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683" y="1342545"/>
            <a:ext cx="10515600" cy="5420563"/>
          </a:xfrm>
        </p:spPr>
        <p:txBody>
          <a:bodyPr>
            <a:normAutofit lnSpcReduction="10000"/>
          </a:bodyPr>
          <a:lstStyle/>
          <a:p>
            <a:r>
              <a:rPr lang="tr-TR" u="sng" dirty="0"/>
              <a:t>Tamamı</a:t>
            </a:r>
            <a:r>
              <a:rPr lang="tr-TR" dirty="0"/>
              <a:t> eğitim alma, sunum hazırlama, belli bir aracı/dili öğrenme, gözlem yapma şeklinde olan stajlar </a:t>
            </a:r>
            <a:r>
              <a:rPr lang="tr-TR" u="sng" dirty="0"/>
              <a:t>kesinlikle kabul edilmeyecektir</a:t>
            </a:r>
            <a:r>
              <a:rPr lang="tr-TR" dirty="0"/>
              <a:t>. </a:t>
            </a:r>
          </a:p>
          <a:p>
            <a:pPr lvl="1"/>
            <a:r>
              <a:rPr lang="tr-TR" dirty="0"/>
              <a:t>Şüphesiz ki, kurumda belli konularda eğitim alacaksınız. Ancak stajın tüm süresi bu şekilde geçemez. </a:t>
            </a:r>
          </a:p>
          <a:p>
            <a:pPr lvl="1"/>
            <a:r>
              <a:rPr lang="tr-TR" dirty="0"/>
              <a:t>İlk stajda eğitim alma için geçen süre görece daha uzun olabilirken, ikinci stajda bu sürenin oldukça kısalması beklenmektedir. </a:t>
            </a:r>
          </a:p>
          <a:p>
            <a:r>
              <a:rPr lang="tr-TR" dirty="0"/>
              <a:t>Mutlaka bir projeye dahil olmalı ve üretime katkıda bulunmuş olmalısınız. </a:t>
            </a:r>
          </a:p>
          <a:p>
            <a:pPr lvl="1"/>
            <a:r>
              <a:rPr lang="tr-TR" dirty="0"/>
              <a:t>Örneğin, Agile iş yapan bir firmada bir projeye dahil olup Daily </a:t>
            </a:r>
            <a:r>
              <a:rPr lang="tr-TR" dirty="0" err="1"/>
              <a:t>meeting</a:t>
            </a:r>
            <a:r>
              <a:rPr lang="tr-TR" dirty="0"/>
              <a:t> </a:t>
            </a:r>
            <a:r>
              <a:rPr lang="tr-TR" dirty="0" err="1"/>
              <a:t>lere</a:t>
            </a:r>
            <a:r>
              <a:rPr lang="tr-TR" dirty="0"/>
              <a:t> katılıp geri kalan zamanda bir dil, kütüphane vs. öğrenmeye çalışmak yeterli değildir. </a:t>
            </a:r>
          </a:p>
          <a:p>
            <a:r>
              <a:rPr lang="tr-TR" dirty="0"/>
              <a:t>Proje, yazılım geliştirme yaşam döngüsü içindeki herhangi bir aktivite kapsamında olabilir: İhtiyaç analizi, yazılım mimarisi geliştirme, UX tasarımı, kodlama, test gibi. </a:t>
            </a:r>
          </a:p>
        </p:txBody>
      </p:sp>
    </p:spTree>
    <p:extLst>
      <p:ext uri="{BB962C8B-B14F-4D97-AF65-F5344CB8AC3E}">
        <p14:creationId xmlns:p14="http://schemas.microsoft.com/office/powerpoint/2010/main" val="2466262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889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Stajlar hk.</vt:lpstr>
      <vt:lpstr>Yeni/Eski müfredat</vt:lpstr>
      <vt:lpstr>Eski Müfredatlar için</vt:lpstr>
      <vt:lpstr>Stajlar Genel</vt:lpstr>
      <vt:lpstr>Ne zaman staj yapabilirim?</vt:lpstr>
      <vt:lpstr>Staj Süreçleri-1</vt:lpstr>
      <vt:lpstr>Staj Süreçleri-2</vt:lpstr>
      <vt:lpstr>Erasmus Stajı</vt:lpstr>
      <vt:lpstr>Staj İçeriği</vt:lpstr>
      <vt:lpstr>Staj Süresince…</vt:lpstr>
      <vt:lpstr>Staj Sonunda-1</vt:lpstr>
      <vt:lpstr>Staj Sonunda-2----Yeni</vt:lpstr>
      <vt:lpstr>Staj Raporunda:</vt:lpstr>
      <vt:lpstr>Sıradışı Durumlar: Stajın Uzatılması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Stajlar hk.</dc:title>
  <dc:creator>Emine Ekin</dc:creator>
  <cp:lastModifiedBy>Emine Ekin</cp:lastModifiedBy>
  <cp:revision>25</cp:revision>
  <dcterms:created xsi:type="dcterms:W3CDTF">2021-03-02T06:40:52Z</dcterms:created>
  <dcterms:modified xsi:type="dcterms:W3CDTF">2024-02-26T09:43:00Z</dcterms:modified>
</cp:coreProperties>
</file>