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0" r:id="rId6"/>
    <p:sldId id="261" r:id="rId7"/>
    <p:sldId id="262" r:id="rId8"/>
    <p:sldId id="263" r:id="rId9"/>
    <p:sldId id="267" r:id="rId10"/>
    <p:sldId id="268" r:id="rId11"/>
    <p:sldId id="269"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AD7EA-4C16-4154-84B1-F90570C167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C24A64-D742-4B7B-A9E9-0331EC52CD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20853C-798B-4511-92C6-7A233E91289D}"/>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07DC0391-2962-47F4-A92E-74BBAF729F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22275-260F-42F1-90F0-895C41879D62}"/>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85357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1A3C-A819-4827-A1FB-5C996088DA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D2736E-5636-405B-BABB-9703712372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258C4F-85A1-4C94-8756-B8FFA76BDDAC}"/>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E7356B6A-6C9D-456D-99D1-762D3DBC3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47522-55EE-4668-B3F1-EE4D06C4D31B}"/>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230802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963616-0F26-44E2-B834-36D2F1E7D8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2D23AF-E9B4-42C5-8544-1AFB3CE291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F9A06-BFD3-4DB6-9873-31E197294B05}"/>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D66D1337-7642-43C4-9B86-EEFAF6B68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C50B5B-92FF-41D9-921D-0A3DDF7C49F7}"/>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17662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3084-CD70-4672-8182-7035755CA8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C1EFA5-FCDF-4486-8058-490A4ED477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DBEF6-B3BD-4FF5-BAA9-AB49D4EACAAE}"/>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E4E1A368-EE5A-4858-933D-7D345B58B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43313-1EE0-4B5D-ADA7-082B61EB279B}"/>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94137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00CEB-EC95-47AF-A30C-7D0107BE0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C337F1-891F-49EB-A067-27DAB62F8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5B8706-1B21-4D3A-B64B-77E67B9487B6}"/>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9AB20D5A-4C50-4605-83B3-67792F7321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81E77-2CD0-40B2-8466-B4A37A6F63C8}"/>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191002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4B14A-D6EE-433C-B3C2-5AF759CE46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B8CCE7-C907-425A-8ADE-17A685DCD0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2B409C-2174-43C9-867D-A2B9942ED3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D96669-F1BF-4320-A4E5-0D3C1E9B6528}"/>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6" name="Footer Placeholder 5">
            <a:extLst>
              <a:ext uri="{FF2B5EF4-FFF2-40B4-BE49-F238E27FC236}">
                <a16:creationId xmlns:a16="http://schemas.microsoft.com/office/drawing/2014/main" id="{C6BE285F-FDE5-45F7-872B-30AD92A1C0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DE7C52-B953-401A-9268-B9040229E12A}"/>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204085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3127D-34BB-4346-BA08-C6D573B5DD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F96D4C-266A-4291-B4EC-E3A4D4256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8E2638-3E3E-4A3D-B199-3BE969FB52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2387A5-8F2A-41FF-9CF0-561C7623B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38F715-E873-4F28-96E6-F652C2C508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C783A8-4F3A-4598-A229-86DBDC787B66}"/>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8" name="Footer Placeholder 7">
            <a:extLst>
              <a:ext uri="{FF2B5EF4-FFF2-40B4-BE49-F238E27FC236}">
                <a16:creationId xmlns:a16="http://schemas.microsoft.com/office/drawing/2014/main" id="{982001AC-C35B-42CE-A18A-B81EFD355A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35BA12-54DC-4B23-AC1C-58A008D4D002}"/>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235356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3936-B946-41D5-8C4F-5EC7F18D78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0E7999-18D2-49A7-B344-26944F9237B4}"/>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4" name="Footer Placeholder 3">
            <a:extLst>
              <a:ext uri="{FF2B5EF4-FFF2-40B4-BE49-F238E27FC236}">
                <a16:creationId xmlns:a16="http://schemas.microsoft.com/office/drawing/2014/main" id="{638F7841-2980-48FE-B654-04B99354F8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9F2BF6-BE7F-4377-A221-787747DFAE18}"/>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100607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3519FF-D3EA-4EF1-9D34-9A1C4C6F86A4}"/>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3" name="Footer Placeholder 2">
            <a:extLst>
              <a:ext uri="{FF2B5EF4-FFF2-40B4-BE49-F238E27FC236}">
                <a16:creationId xmlns:a16="http://schemas.microsoft.com/office/drawing/2014/main" id="{C2BB3406-E058-4B63-AEDC-B72FC6EC71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1815A0-A8A4-49EE-8ACE-6328C043BEFC}"/>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86937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BA2C3-A076-443E-85E5-1D47AB12EC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A7D02D-1E87-43ED-94C3-A1136B8F1D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A92662-58B5-45AB-B4DB-E866881DB7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538257-B72A-44EF-A9F1-E541692CC1E5}"/>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6" name="Footer Placeholder 5">
            <a:extLst>
              <a:ext uri="{FF2B5EF4-FFF2-40B4-BE49-F238E27FC236}">
                <a16:creationId xmlns:a16="http://schemas.microsoft.com/office/drawing/2014/main" id="{BDCD5637-3472-433D-81CF-BD2BDFB065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68F858-F914-456C-8D51-9DF331EEA89A}"/>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223896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ACD4-F196-4F4E-9D78-8E8C40A3C7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56A85B-6643-45F7-A46A-7F3AF32193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8F6092-B684-49E8-8920-C651AC489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1D395C-22AB-47C4-8062-48061CAFB0B9}"/>
              </a:ext>
            </a:extLst>
          </p:cNvPr>
          <p:cNvSpPr>
            <a:spLocks noGrp="1"/>
          </p:cNvSpPr>
          <p:nvPr>
            <p:ph type="dt" sz="half" idx="10"/>
          </p:nvPr>
        </p:nvSpPr>
        <p:spPr/>
        <p:txBody>
          <a:bodyPr/>
          <a:lstStyle/>
          <a:p>
            <a:fld id="{F477B002-74E8-4F84-B43B-99E31351D020}" type="datetimeFigureOut">
              <a:rPr lang="en-US" smtClean="0"/>
              <a:t>2/26/2024</a:t>
            </a:fld>
            <a:endParaRPr lang="en-US"/>
          </a:p>
        </p:txBody>
      </p:sp>
      <p:sp>
        <p:nvSpPr>
          <p:cNvPr id="6" name="Footer Placeholder 5">
            <a:extLst>
              <a:ext uri="{FF2B5EF4-FFF2-40B4-BE49-F238E27FC236}">
                <a16:creationId xmlns:a16="http://schemas.microsoft.com/office/drawing/2014/main" id="{44311673-93FF-4940-A484-3806A7A268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C5D5E-A9BD-4F1C-A7A8-1291D9F1AAD3}"/>
              </a:ext>
            </a:extLst>
          </p:cNvPr>
          <p:cNvSpPr>
            <a:spLocks noGrp="1"/>
          </p:cNvSpPr>
          <p:nvPr>
            <p:ph type="sldNum" sz="quarter" idx="12"/>
          </p:nvPr>
        </p:nvSpPr>
        <p:spPr/>
        <p:txBody>
          <a:bodyPr/>
          <a:lstStyle/>
          <a:p>
            <a:fld id="{338F8DFE-4DB5-44EF-B621-32FA40117B1F}" type="slidenum">
              <a:rPr lang="en-US" smtClean="0"/>
              <a:t>‹#›</a:t>
            </a:fld>
            <a:endParaRPr lang="en-US"/>
          </a:p>
        </p:txBody>
      </p:sp>
    </p:spTree>
    <p:extLst>
      <p:ext uri="{BB962C8B-B14F-4D97-AF65-F5344CB8AC3E}">
        <p14:creationId xmlns:p14="http://schemas.microsoft.com/office/powerpoint/2010/main" val="1995341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48E8EA-87F1-4C3B-8148-7778B4741D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6DEF47-4E55-4BE3-9ABB-AB41375688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3DD3F-FC61-4E78-9F60-75874AC5E8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7B002-74E8-4F84-B43B-99E31351D020}" type="datetimeFigureOut">
              <a:rPr lang="en-US" smtClean="0"/>
              <a:t>2/26/2024</a:t>
            </a:fld>
            <a:endParaRPr lang="en-US"/>
          </a:p>
        </p:txBody>
      </p:sp>
      <p:sp>
        <p:nvSpPr>
          <p:cNvPr id="5" name="Footer Placeholder 4">
            <a:extLst>
              <a:ext uri="{FF2B5EF4-FFF2-40B4-BE49-F238E27FC236}">
                <a16:creationId xmlns:a16="http://schemas.microsoft.com/office/drawing/2014/main" id="{5D4CC39C-35FA-4D0B-87C1-5FB989738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6264FC-FB75-4A6A-9453-EDEE8F48DD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F8DFE-4DB5-44EF-B621-32FA40117B1F}" type="slidenum">
              <a:rPr lang="en-US" smtClean="0"/>
              <a:t>‹#›</a:t>
            </a:fld>
            <a:endParaRPr lang="en-US"/>
          </a:p>
        </p:txBody>
      </p:sp>
    </p:spTree>
    <p:extLst>
      <p:ext uri="{BB962C8B-B14F-4D97-AF65-F5344CB8AC3E}">
        <p14:creationId xmlns:p14="http://schemas.microsoft.com/office/powerpoint/2010/main" val="402020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sikun.edu.tr/akademik/muhendislik-fakultesi/bolumler-ve-programlar/bilgisayar-muhendisligi/programlar/staj-ve-bitirme-projeleri/staj"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sik.bil.muh@gmail.com" TargetMode="External"/><Relationship Id="rId2" Type="http://schemas.openxmlformats.org/officeDocument/2006/relationships/hyperlink" Target="http://www.isikun.edu.tr/akademik/muhendislik-fakultesi/bolumler-ve-programlar/bilgisayar-muhendisligi/programlar/staj-ve-bitirme-projeleri/staj"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sikun.edu.tr/staj-koordinatorlugu/forml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hulya.bora@isikun.edu.tr" TargetMode="External"/><Relationship Id="rId2" Type="http://schemas.openxmlformats.org/officeDocument/2006/relationships/hyperlink" Target="mailto:nihan.beritan@isikun.edu.tr" TargetMode="External"/><Relationship Id="rId1" Type="http://schemas.openxmlformats.org/officeDocument/2006/relationships/slideLayout" Target="../slideLayouts/slideLayout2.xml"/><Relationship Id="rId4" Type="http://schemas.openxmlformats.org/officeDocument/2006/relationships/hyperlink" Target="mailto:zehra.silme@isikun.edu.t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74AEB-5EC7-42A9-94D5-897B017295C4}"/>
              </a:ext>
            </a:extLst>
          </p:cNvPr>
          <p:cNvSpPr>
            <a:spLocks noGrp="1"/>
          </p:cNvSpPr>
          <p:nvPr>
            <p:ph type="ctrTitle"/>
          </p:nvPr>
        </p:nvSpPr>
        <p:spPr/>
        <p:txBody>
          <a:bodyPr/>
          <a:lstStyle/>
          <a:p>
            <a:r>
              <a:rPr lang="tr-TR" dirty="0" err="1"/>
              <a:t>About</a:t>
            </a:r>
            <a:r>
              <a:rPr lang="tr-TR" dirty="0"/>
              <a:t> </a:t>
            </a:r>
            <a:r>
              <a:rPr lang="tr-TR" dirty="0" err="1"/>
              <a:t>the</a:t>
            </a:r>
            <a:r>
              <a:rPr lang="tr-TR" dirty="0"/>
              <a:t> </a:t>
            </a:r>
            <a:r>
              <a:rPr lang="tr-TR" dirty="0" err="1"/>
              <a:t>Internships</a:t>
            </a:r>
            <a:endParaRPr lang="en-US" dirty="0"/>
          </a:p>
        </p:txBody>
      </p:sp>
      <p:sp>
        <p:nvSpPr>
          <p:cNvPr id="3" name="Subtitle 2">
            <a:extLst>
              <a:ext uri="{FF2B5EF4-FFF2-40B4-BE49-F238E27FC236}">
                <a16:creationId xmlns:a16="http://schemas.microsoft.com/office/drawing/2014/main" id="{5ED24451-37CB-46C0-BB80-D8EA21CADCB7}"/>
              </a:ext>
            </a:extLst>
          </p:cNvPr>
          <p:cNvSpPr>
            <a:spLocks noGrp="1"/>
          </p:cNvSpPr>
          <p:nvPr>
            <p:ph type="subTitle" idx="1"/>
          </p:nvPr>
        </p:nvSpPr>
        <p:spPr/>
        <p:txBody>
          <a:bodyPr>
            <a:normAutofit/>
          </a:bodyPr>
          <a:lstStyle/>
          <a:p>
            <a:r>
              <a:rPr lang="tr-TR" sz="3200" dirty="0" err="1">
                <a:latin typeface="+mj-lt"/>
              </a:rPr>
              <a:t>Computer</a:t>
            </a:r>
            <a:r>
              <a:rPr lang="tr-TR" sz="3200" dirty="0">
                <a:latin typeface="+mj-lt"/>
              </a:rPr>
              <a:t> </a:t>
            </a:r>
            <a:r>
              <a:rPr lang="tr-TR" sz="3200" dirty="0" err="1">
                <a:latin typeface="+mj-lt"/>
              </a:rPr>
              <a:t>Engineering</a:t>
            </a:r>
            <a:endParaRPr lang="tr-TR" sz="3200" dirty="0">
              <a:latin typeface="+mj-lt"/>
            </a:endParaRPr>
          </a:p>
          <a:p>
            <a:r>
              <a:rPr lang="tr-TR" sz="3200" dirty="0">
                <a:latin typeface="+mj-lt"/>
              </a:rPr>
              <a:t>Software </a:t>
            </a:r>
            <a:r>
              <a:rPr lang="tr-TR" sz="3200" dirty="0" err="1">
                <a:latin typeface="+mj-lt"/>
              </a:rPr>
              <a:t>Engineering</a:t>
            </a:r>
            <a:endParaRPr lang="en-US" sz="3200" dirty="0">
              <a:latin typeface="+mj-lt"/>
            </a:endParaRPr>
          </a:p>
        </p:txBody>
      </p:sp>
      <p:sp>
        <p:nvSpPr>
          <p:cNvPr id="4" name="TextBox 3">
            <a:extLst>
              <a:ext uri="{FF2B5EF4-FFF2-40B4-BE49-F238E27FC236}">
                <a16:creationId xmlns:a16="http://schemas.microsoft.com/office/drawing/2014/main" id="{80AB2281-0ABF-2163-1F05-19301BFEE8A4}"/>
              </a:ext>
            </a:extLst>
          </p:cNvPr>
          <p:cNvSpPr txBox="1"/>
          <p:nvPr/>
        </p:nvSpPr>
        <p:spPr>
          <a:xfrm>
            <a:off x="4302034" y="6514011"/>
            <a:ext cx="4695901" cy="369332"/>
          </a:xfrm>
          <a:prstGeom prst="rect">
            <a:avLst/>
          </a:prstGeom>
          <a:noFill/>
        </p:spPr>
        <p:txBody>
          <a:bodyPr wrap="none" rtlCol="0">
            <a:spAutoFit/>
          </a:bodyPr>
          <a:lstStyle/>
          <a:p>
            <a:r>
              <a:rPr lang="tr-TR" dirty="0" err="1"/>
              <a:t>Last</a:t>
            </a:r>
            <a:r>
              <a:rPr lang="tr-TR" dirty="0"/>
              <a:t> Update: </a:t>
            </a:r>
            <a:r>
              <a:rPr lang="tr-TR" dirty="0" err="1"/>
              <a:t>February</a:t>
            </a:r>
            <a:r>
              <a:rPr lang="tr-TR" dirty="0"/>
              <a:t> 26, 2024 (Update in p.3)</a:t>
            </a:r>
            <a:endParaRPr lang="en-US" dirty="0"/>
          </a:p>
        </p:txBody>
      </p:sp>
    </p:spTree>
    <p:extLst>
      <p:ext uri="{BB962C8B-B14F-4D97-AF65-F5344CB8AC3E}">
        <p14:creationId xmlns:p14="http://schemas.microsoft.com/office/powerpoint/2010/main" val="3222106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B042C-A385-1219-1458-93B4352A3828}"/>
              </a:ext>
            </a:extLst>
          </p:cNvPr>
          <p:cNvSpPr>
            <a:spLocks noGrp="1"/>
          </p:cNvSpPr>
          <p:nvPr>
            <p:ph type="title"/>
          </p:nvPr>
        </p:nvSpPr>
        <p:spPr/>
        <p:txBody>
          <a:bodyPr/>
          <a:lstStyle/>
          <a:p>
            <a:r>
              <a:rPr lang="en-US" dirty="0"/>
              <a:t>Finishing the internship-1</a:t>
            </a:r>
          </a:p>
        </p:txBody>
      </p:sp>
      <p:sp>
        <p:nvSpPr>
          <p:cNvPr id="3" name="Content Placeholder 2">
            <a:extLst>
              <a:ext uri="{FF2B5EF4-FFF2-40B4-BE49-F238E27FC236}">
                <a16:creationId xmlns:a16="http://schemas.microsoft.com/office/drawing/2014/main" id="{D9873E7E-30EC-01AE-36CE-0389CFA23A82}"/>
              </a:ext>
            </a:extLst>
          </p:cNvPr>
          <p:cNvSpPr>
            <a:spLocks noGrp="1"/>
          </p:cNvSpPr>
          <p:nvPr>
            <p:ph idx="1"/>
          </p:nvPr>
        </p:nvSpPr>
        <p:spPr>
          <a:xfrm>
            <a:off x="838201" y="1532548"/>
            <a:ext cx="10951028" cy="5003067"/>
          </a:xfrm>
        </p:spPr>
        <p:txBody>
          <a:bodyPr>
            <a:normAutofit fontScale="92500" lnSpcReduction="20000"/>
          </a:bodyPr>
          <a:lstStyle/>
          <a:p>
            <a:pPr algn="l"/>
            <a:r>
              <a:rPr lang="en-US" b="0" i="0" u="none" strike="noStrike" dirty="0">
                <a:effectLst/>
                <a:latin typeface="Calibri" panose="020F0502020204030204" pitchFamily="34" charset="0"/>
              </a:rPr>
              <a:t>Only for compulsory internships: </a:t>
            </a:r>
            <a:endParaRPr lang="tr-TR" b="0" i="0" u="none" strike="noStrike" dirty="0">
              <a:effectLst/>
              <a:latin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l">
              <a:buNone/>
            </a:pPr>
            <a:r>
              <a:rPr lang="en-US" b="0" i="0" u="none" strike="noStrike" dirty="0">
                <a:solidFill>
                  <a:srgbClr val="0563C1"/>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http://www.isikun.edu.tr/akademik/muhendislik-fakultesi/bolumler-ve-programlar/bilgisayar-muhendisligi/programlar/staj-ve-bitirme-projeleri/staj</a:t>
            </a:r>
            <a:br>
              <a:rPr lang="en-US" b="0" i="0" dirty="0">
                <a:solidFill>
                  <a:srgbClr val="565656"/>
                </a:solidFill>
                <a:effectLst/>
                <a:latin typeface="Calibri" panose="020F0502020204030204" pitchFamily="34" charset="0"/>
              </a:rPr>
            </a:br>
            <a:endParaRPr lang="en-US" b="0" i="0" dirty="0">
              <a:solidFill>
                <a:srgbClr val="565656"/>
              </a:solidFill>
              <a:effectLst/>
              <a:latin typeface="Calibri" panose="020F0502020204030204" pitchFamily="34" charset="0"/>
            </a:endParaRPr>
          </a:p>
          <a:p>
            <a:r>
              <a:rPr lang="en-US" dirty="0"/>
              <a:t>According to the example provided above, you need to prepare a signed and stamped Internship Report for each compulsory internship separately. </a:t>
            </a:r>
          </a:p>
          <a:p>
            <a:endParaRPr lang="en-US" dirty="0"/>
          </a:p>
          <a:p>
            <a:r>
              <a:rPr lang="en-US" dirty="0"/>
              <a:t>For internships conducted during the semester, the report should be uploaded to Blackboard before the deadline for entering letter grades according to the academic calendar. </a:t>
            </a:r>
          </a:p>
          <a:p>
            <a:endParaRPr lang="en-US" dirty="0"/>
          </a:p>
          <a:p>
            <a:r>
              <a:rPr lang="en-US" dirty="0"/>
              <a:t>For internships conducted during the summer term, the report should be uploaded to Blackboard before the end of the add/drop week of the following fall semester.</a:t>
            </a:r>
            <a:endParaRPr lang="tr-TR" dirty="0"/>
          </a:p>
        </p:txBody>
      </p:sp>
    </p:spTree>
    <p:extLst>
      <p:ext uri="{BB962C8B-B14F-4D97-AF65-F5344CB8AC3E}">
        <p14:creationId xmlns:p14="http://schemas.microsoft.com/office/powerpoint/2010/main" val="3523837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B042C-A385-1219-1458-93B4352A3828}"/>
              </a:ext>
            </a:extLst>
          </p:cNvPr>
          <p:cNvSpPr>
            <a:spLocks noGrp="1"/>
          </p:cNvSpPr>
          <p:nvPr>
            <p:ph type="title"/>
          </p:nvPr>
        </p:nvSpPr>
        <p:spPr/>
        <p:txBody>
          <a:bodyPr/>
          <a:lstStyle/>
          <a:p>
            <a:r>
              <a:rPr lang="en-US" dirty="0"/>
              <a:t>Finishing the internship-2</a:t>
            </a:r>
          </a:p>
        </p:txBody>
      </p:sp>
      <p:sp>
        <p:nvSpPr>
          <p:cNvPr id="3" name="Content Placeholder 2">
            <a:extLst>
              <a:ext uri="{FF2B5EF4-FFF2-40B4-BE49-F238E27FC236}">
                <a16:creationId xmlns:a16="http://schemas.microsoft.com/office/drawing/2014/main" id="{D9873E7E-30EC-01AE-36CE-0389CFA23A82}"/>
              </a:ext>
            </a:extLst>
          </p:cNvPr>
          <p:cNvSpPr>
            <a:spLocks noGrp="1"/>
          </p:cNvSpPr>
          <p:nvPr>
            <p:ph idx="1"/>
          </p:nvPr>
        </p:nvSpPr>
        <p:spPr>
          <a:xfrm>
            <a:off x="838201" y="1532548"/>
            <a:ext cx="10951028" cy="5003067"/>
          </a:xfrm>
        </p:spPr>
        <p:txBody>
          <a:bodyPr>
            <a:normAutofit/>
          </a:bodyPr>
          <a:lstStyle/>
          <a:p>
            <a:pPr marL="0" indent="0">
              <a:buNone/>
            </a:pPr>
            <a:r>
              <a:rPr lang="en-US" b="0" i="0" u="none" strike="noStrike" dirty="0">
                <a:effectLst/>
                <a:latin typeface="Calibri" panose="020F0502020204030204" pitchFamily="34" charset="0"/>
              </a:rPr>
              <a:t>Only for compulsory internships:</a:t>
            </a:r>
            <a:endParaRPr lang="tr-TR" b="0" i="0" u="none" strike="noStrike" dirty="0">
              <a:effectLst/>
              <a:latin typeface="Calibri" panose="020F0502020204030204" pitchFamily="34" charset="0"/>
              <a:hlinkClick r:id="rId2">
                <a:extLst>
                  <a:ext uri="{A12FA001-AC4F-418D-AE19-62706E023703}">
                    <ahyp:hlinkClr xmlns:ahyp="http://schemas.microsoft.com/office/drawing/2018/hyperlinkcolor" val="tx"/>
                  </a:ext>
                </a:extLst>
              </a:hlinkClick>
            </a:endParaRPr>
          </a:p>
          <a:p>
            <a:r>
              <a:rPr lang="en-US" dirty="0"/>
              <a:t>The "Internship Assessment Form" which is available on the Computer Engineering page on Blackboard will be filled out by your supervisor and sent to the address </a:t>
            </a:r>
            <a:r>
              <a:rPr lang="en-US" dirty="0">
                <a:hlinkClick r:id="rId3"/>
              </a:rPr>
              <a:t>isik.bil.muh@gmail.com</a:t>
            </a:r>
            <a:r>
              <a:rPr lang="tr-TR" dirty="0"/>
              <a:t> </a:t>
            </a:r>
          </a:p>
          <a:p>
            <a:endParaRPr lang="tr-TR" dirty="0"/>
          </a:p>
          <a:p>
            <a:pPr marL="0" indent="0">
              <a:buNone/>
            </a:pPr>
            <a:endParaRPr lang="tr-TR" dirty="0"/>
          </a:p>
        </p:txBody>
      </p:sp>
    </p:spTree>
    <p:extLst>
      <p:ext uri="{BB962C8B-B14F-4D97-AF65-F5344CB8AC3E}">
        <p14:creationId xmlns:p14="http://schemas.microsoft.com/office/powerpoint/2010/main" val="1946191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BEFE-A015-81E0-0343-93C82EFA99BA}"/>
              </a:ext>
            </a:extLst>
          </p:cNvPr>
          <p:cNvSpPr>
            <a:spLocks noGrp="1"/>
          </p:cNvSpPr>
          <p:nvPr>
            <p:ph type="title"/>
          </p:nvPr>
        </p:nvSpPr>
        <p:spPr/>
        <p:txBody>
          <a:bodyPr/>
          <a:lstStyle/>
          <a:p>
            <a:r>
              <a:rPr lang="en-US" dirty="0"/>
              <a:t>In Internship Report:</a:t>
            </a:r>
          </a:p>
        </p:txBody>
      </p:sp>
      <p:sp>
        <p:nvSpPr>
          <p:cNvPr id="3" name="Content Placeholder 2">
            <a:extLst>
              <a:ext uri="{FF2B5EF4-FFF2-40B4-BE49-F238E27FC236}">
                <a16:creationId xmlns:a16="http://schemas.microsoft.com/office/drawing/2014/main" id="{B85B36EB-8973-1A63-6CA6-A694B921F459}"/>
              </a:ext>
            </a:extLst>
          </p:cNvPr>
          <p:cNvSpPr>
            <a:spLocks noGrp="1"/>
          </p:cNvSpPr>
          <p:nvPr>
            <p:ph idx="1"/>
          </p:nvPr>
        </p:nvSpPr>
        <p:spPr/>
        <p:txBody>
          <a:bodyPr>
            <a:normAutofit fontScale="92500" lnSpcReduction="10000"/>
          </a:bodyPr>
          <a:lstStyle/>
          <a:p>
            <a:r>
              <a:rPr lang="en-US" dirty="0"/>
              <a:t>The source code, designs, and other materials developed by you during the internship must be included in the report. However, if the institution's data is confidential, you can include sanitized versions of the data in the report. If necessary, you can blur the source code.</a:t>
            </a:r>
          </a:p>
          <a:p>
            <a:r>
              <a:rPr lang="en-US" dirty="0"/>
              <a:t>When documenting the topics you have learned, it is sufficient to mention them by name. </a:t>
            </a:r>
          </a:p>
          <a:p>
            <a:pPr lvl="1"/>
            <a:r>
              <a:rPr lang="en-US" dirty="0"/>
              <a:t>For example, if you have learned the Angular framework, it is enough to write it as such. You should focus on describing what you have accomplished using Angular rather than explaining what Angular itself is.</a:t>
            </a:r>
          </a:p>
          <a:p>
            <a:endParaRPr lang="en-US" dirty="0"/>
          </a:p>
          <a:p>
            <a:r>
              <a:rPr lang="en-US" dirty="0"/>
              <a:t>There is no specific page limit, but it is important to emphasize the work you have done.</a:t>
            </a:r>
          </a:p>
        </p:txBody>
      </p:sp>
    </p:spTree>
    <p:extLst>
      <p:ext uri="{BB962C8B-B14F-4D97-AF65-F5344CB8AC3E}">
        <p14:creationId xmlns:p14="http://schemas.microsoft.com/office/powerpoint/2010/main" val="98374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C216B-3C59-AB9B-C49E-17E4E3608E40}"/>
              </a:ext>
            </a:extLst>
          </p:cNvPr>
          <p:cNvSpPr>
            <a:spLocks noGrp="1"/>
          </p:cNvSpPr>
          <p:nvPr>
            <p:ph type="title"/>
          </p:nvPr>
        </p:nvSpPr>
        <p:spPr>
          <a:xfrm>
            <a:off x="571500" y="365127"/>
            <a:ext cx="9886435" cy="1325563"/>
          </a:xfrm>
        </p:spPr>
        <p:txBody>
          <a:bodyPr/>
          <a:lstStyle/>
          <a:p>
            <a:r>
              <a:rPr lang="en-US" dirty="0"/>
              <a:t>Extending the internship</a:t>
            </a:r>
          </a:p>
        </p:txBody>
      </p:sp>
      <p:sp>
        <p:nvSpPr>
          <p:cNvPr id="3" name="Content Placeholder 2">
            <a:extLst>
              <a:ext uri="{FF2B5EF4-FFF2-40B4-BE49-F238E27FC236}">
                <a16:creationId xmlns:a16="http://schemas.microsoft.com/office/drawing/2014/main" id="{4A01AE4D-D371-4A45-5B1C-5B377BB85572}"/>
              </a:ext>
            </a:extLst>
          </p:cNvPr>
          <p:cNvSpPr>
            <a:spLocks noGrp="1"/>
          </p:cNvSpPr>
          <p:nvPr>
            <p:ph idx="1"/>
          </p:nvPr>
        </p:nvSpPr>
        <p:spPr>
          <a:xfrm>
            <a:off x="751114" y="1825625"/>
            <a:ext cx="10401300" cy="4351338"/>
          </a:xfrm>
        </p:spPr>
        <p:txBody>
          <a:bodyPr/>
          <a:lstStyle/>
          <a:p>
            <a:r>
              <a:rPr lang="en-US" dirty="0"/>
              <a:t>In order for the second mandatory internship to be counted, </a:t>
            </a:r>
          </a:p>
          <a:p>
            <a:pPr lvl="1"/>
            <a:r>
              <a:rPr lang="en-US" dirty="0"/>
              <a:t>Only if you switch to another department </a:t>
            </a:r>
            <a:r>
              <a:rPr lang="en-US"/>
              <a:t>or project in </a:t>
            </a:r>
            <a:r>
              <a:rPr lang="en-US" dirty="0"/>
              <a:t>the company</a:t>
            </a:r>
          </a:p>
          <a:p>
            <a:endParaRPr lang="en-US" dirty="0"/>
          </a:p>
          <a:p>
            <a:r>
              <a:rPr lang="en-US" dirty="0"/>
              <a:t>For it to be counted as a voluntary internship, you can continue without switching departments.</a:t>
            </a:r>
          </a:p>
          <a:p>
            <a:endParaRPr lang="en-US" dirty="0"/>
          </a:p>
          <a:p>
            <a:r>
              <a:rPr lang="en-US" dirty="0"/>
              <a:t>You need to request approval from the Department Chair, who will then forward the request to the Internship Coordination Office.</a:t>
            </a:r>
          </a:p>
        </p:txBody>
      </p:sp>
    </p:spTree>
    <p:extLst>
      <p:ext uri="{BB962C8B-B14F-4D97-AF65-F5344CB8AC3E}">
        <p14:creationId xmlns:p14="http://schemas.microsoft.com/office/powerpoint/2010/main" val="27551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33CB7-D2A2-4090-933C-FAAFC02ADBC0}"/>
              </a:ext>
            </a:extLst>
          </p:cNvPr>
          <p:cNvSpPr>
            <a:spLocks noGrp="1"/>
          </p:cNvSpPr>
          <p:nvPr>
            <p:ph type="title"/>
          </p:nvPr>
        </p:nvSpPr>
        <p:spPr/>
        <p:txBody>
          <a:bodyPr/>
          <a:lstStyle/>
          <a:p>
            <a:r>
              <a:rPr lang="tr-TR" dirty="0" err="1"/>
              <a:t>Current</a:t>
            </a:r>
            <a:r>
              <a:rPr lang="tr-TR" dirty="0"/>
              <a:t>/</a:t>
            </a:r>
            <a:r>
              <a:rPr lang="tr-TR" dirty="0" err="1"/>
              <a:t>Legacy</a:t>
            </a:r>
            <a:r>
              <a:rPr lang="tr-TR" dirty="0"/>
              <a:t> </a:t>
            </a:r>
            <a:r>
              <a:rPr lang="tr-TR" dirty="0" err="1"/>
              <a:t>Curriculumn</a:t>
            </a:r>
            <a:endParaRPr lang="en-US" dirty="0"/>
          </a:p>
        </p:txBody>
      </p:sp>
      <p:sp>
        <p:nvSpPr>
          <p:cNvPr id="3" name="Content Placeholder 2">
            <a:extLst>
              <a:ext uri="{FF2B5EF4-FFF2-40B4-BE49-F238E27FC236}">
                <a16:creationId xmlns:a16="http://schemas.microsoft.com/office/drawing/2014/main" id="{D4F1155D-5F68-48E9-99C0-BBF99658A686}"/>
              </a:ext>
            </a:extLst>
          </p:cNvPr>
          <p:cNvSpPr>
            <a:spLocks noGrp="1"/>
          </p:cNvSpPr>
          <p:nvPr>
            <p:ph idx="1"/>
          </p:nvPr>
        </p:nvSpPr>
        <p:spPr/>
        <p:txBody>
          <a:bodyPr/>
          <a:lstStyle/>
          <a:p>
            <a:r>
              <a:rPr lang="tr-TR" dirty="0" err="1"/>
              <a:t>If</a:t>
            </a:r>
            <a:r>
              <a:rPr lang="tr-TR" dirty="0"/>
              <a:t> CSE290/CSE390 </a:t>
            </a:r>
            <a:r>
              <a:rPr lang="en-US" dirty="0"/>
              <a:t>listed in your CC</a:t>
            </a:r>
            <a:r>
              <a:rPr lang="tr-TR" dirty="0"/>
              <a:t>R, </a:t>
            </a:r>
            <a:r>
              <a:rPr lang="en-US" dirty="0"/>
              <a:t>legacy curriculum</a:t>
            </a:r>
          </a:p>
          <a:p>
            <a:pPr lvl="1"/>
            <a:r>
              <a:rPr lang="en-US" dirty="0"/>
              <a:t>No need to enroll the courses</a:t>
            </a:r>
          </a:p>
          <a:p>
            <a:r>
              <a:rPr lang="tr-TR" dirty="0" err="1"/>
              <a:t>If</a:t>
            </a:r>
            <a:r>
              <a:rPr lang="tr-TR" dirty="0"/>
              <a:t>, COMP/SOFT 3910/4910</a:t>
            </a:r>
            <a:r>
              <a:rPr lang="en-US" dirty="0"/>
              <a:t> listed </a:t>
            </a:r>
            <a:r>
              <a:rPr lang="tr-TR" dirty="0">
                <a:sym typeface="Wingdings" panose="05000000000000000000" pitchFamily="2" charset="2"/>
              </a:rPr>
              <a:t></a:t>
            </a:r>
            <a:r>
              <a:rPr lang="tr-TR" dirty="0"/>
              <a:t>1 ECTS</a:t>
            </a:r>
            <a:r>
              <a:rPr lang="en-US" dirty="0"/>
              <a:t> each</a:t>
            </a:r>
          </a:p>
          <a:p>
            <a:pPr lvl="1"/>
            <a:r>
              <a:rPr lang="en-US" dirty="0"/>
              <a:t>Must be taken after conducting the internship</a:t>
            </a:r>
            <a:endParaRPr lang="tr-TR" dirty="0"/>
          </a:p>
          <a:p>
            <a:r>
              <a:rPr lang="en-US" dirty="0"/>
              <a:t>If, </a:t>
            </a:r>
            <a:r>
              <a:rPr lang="tr-TR" dirty="0"/>
              <a:t>COMP/SOFT</a:t>
            </a:r>
            <a:r>
              <a:rPr lang="en-US" dirty="0"/>
              <a:t> 3920/4920</a:t>
            </a:r>
            <a:r>
              <a:rPr lang="tr-TR" dirty="0"/>
              <a:t> </a:t>
            </a:r>
            <a:r>
              <a:rPr lang="en-US" dirty="0"/>
              <a:t>listed</a:t>
            </a:r>
            <a:r>
              <a:rPr lang="en-US" dirty="0">
                <a:sym typeface="Wingdings" panose="05000000000000000000" pitchFamily="2" charset="2"/>
              </a:rPr>
              <a:t></a:t>
            </a:r>
            <a:r>
              <a:rPr lang="tr-TR" dirty="0"/>
              <a:t> 2/3 ECTS</a:t>
            </a:r>
            <a:r>
              <a:rPr lang="en-US" dirty="0"/>
              <a:t> respectively</a:t>
            </a:r>
          </a:p>
          <a:p>
            <a:pPr lvl="1"/>
            <a:r>
              <a:rPr lang="en-US" dirty="0"/>
              <a:t>Must be taken after conducting the internship</a:t>
            </a:r>
            <a:endParaRPr lang="tr-TR" dirty="0"/>
          </a:p>
          <a:p>
            <a:pPr marL="457200" lvl="1" indent="0">
              <a:buNone/>
            </a:pPr>
            <a:endParaRPr lang="en-US" dirty="0"/>
          </a:p>
        </p:txBody>
      </p:sp>
    </p:spTree>
    <p:extLst>
      <p:ext uri="{BB962C8B-B14F-4D97-AF65-F5344CB8AC3E}">
        <p14:creationId xmlns:p14="http://schemas.microsoft.com/office/powerpoint/2010/main" val="188389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61AE2E-6B75-FC3E-A292-FB6A20EA6074}"/>
              </a:ext>
            </a:extLst>
          </p:cNvPr>
          <p:cNvSpPr>
            <a:spLocks noGrp="1"/>
          </p:cNvSpPr>
          <p:nvPr>
            <p:ph type="title"/>
          </p:nvPr>
        </p:nvSpPr>
        <p:spPr/>
        <p:txBody>
          <a:bodyPr/>
          <a:lstStyle/>
          <a:p>
            <a:r>
              <a:rPr lang="en-US" dirty="0"/>
              <a:t>Internships</a:t>
            </a:r>
          </a:p>
        </p:txBody>
      </p:sp>
      <p:sp>
        <p:nvSpPr>
          <p:cNvPr id="3" name="Content Placeholder 2">
            <a:extLst>
              <a:ext uri="{FF2B5EF4-FFF2-40B4-BE49-F238E27FC236}">
                <a16:creationId xmlns:a16="http://schemas.microsoft.com/office/drawing/2014/main" id="{EF5C3FD3-8F79-FDB9-51B1-07F1E2A059B0}"/>
              </a:ext>
            </a:extLst>
          </p:cNvPr>
          <p:cNvSpPr>
            <a:spLocks noGrp="1"/>
          </p:cNvSpPr>
          <p:nvPr>
            <p:ph idx="1"/>
          </p:nvPr>
        </p:nvSpPr>
        <p:spPr/>
        <p:txBody>
          <a:bodyPr>
            <a:normAutofit/>
          </a:bodyPr>
          <a:lstStyle/>
          <a:p>
            <a:r>
              <a:rPr lang="tr-TR" dirty="0"/>
              <a:t>2x20 </a:t>
            </a:r>
            <a:r>
              <a:rPr lang="en-US" dirty="0"/>
              <a:t>days internship is compulsory</a:t>
            </a:r>
            <a:endParaRPr lang="tr-TR" dirty="0"/>
          </a:p>
          <a:p>
            <a:r>
              <a:rPr lang="en-US" dirty="0"/>
              <a:t>At least one Computer Engineer or Software Engineer must be working in the department that hosts the internship</a:t>
            </a:r>
          </a:p>
          <a:p>
            <a:r>
              <a:rPr lang="en-US" dirty="0"/>
              <a:t>Online/remote internships are accepted.</a:t>
            </a:r>
            <a:endParaRPr lang="tr-TR" dirty="0"/>
          </a:p>
          <a:p>
            <a:r>
              <a:rPr lang="en-US" dirty="0"/>
              <a:t>Two compulsory internships can be conducted at the same company, but must be in two different departments or different projects.</a:t>
            </a:r>
            <a:r>
              <a:rPr lang="en-US" strike="sngStrike" dirty="0">
                <a:sym typeface="Wingdings" panose="05000000000000000000" pitchFamily="2" charset="2"/>
              </a:rPr>
              <a:t> ends in 2023</a:t>
            </a:r>
            <a:endParaRPr lang="en-US" strike="sngStrike" dirty="0"/>
          </a:p>
          <a:p>
            <a:r>
              <a:rPr lang="en-US" b="1" dirty="0"/>
              <a:t>All internship processes are carried out electronically.</a:t>
            </a:r>
            <a:r>
              <a:rPr lang="tr-TR" b="1" dirty="0"/>
              <a:t> </a:t>
            </a:r>
          </a:p>
          <a:p>
            <a:endParaRPr lang="tr-TR" dirty="0"/>
          </a:p>
        </p:txBody>
      </p:sp>
    </p:spTree>
    <p:extLst>
      <p:ext uri="{BB962C8B-B14F-4D97-AF65-F5344CB8AC3E}">
        <p14:creationId xmlns:p14="http://schemas.microsoft.com/office/powerpoint/2010/main" val="3463562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D7DB5-18D4-32F1-D61C-4A051255BBF8}"/>
              </a:ext>
            </a:extLst>
          </p:cNvPr>
          <p:cNvSpPr>
            <a:spLocks noGrp="1"/>
          </p:cNvSpPr>
          <p:nvPr>
            <p:ph type="title"/>
          </p:nvPr>
        </p:nvSpPr>
        <p:spPr/>
        <p:txBody>
          <a:bodyPr/>
          <a:lstStyle/>
          <a:p>
            <a:r>
              <a:rPr lang="en-US" dirty="0"/>
              <a:t>When can I do the internships?</a:t>
            </a:r>
          </a:p>
        </p:txBody>
      </p:sp>
      <p:sp>
        <p:nvSpPr>
          <p:cNvPr id="3" name="Content Placeholder 2">
            <a:extLst>
              <a:ext uri="{FF2B5EF4-FFF2-40B4-BE49-F238E27FC236}">
                <a16:creationId xmlns:a16="http://schemas.microsoft.com/office/drawing/2014/main" id="{3EDA178D-1A5C-BA44-8C72-68065F6012CF}"/>
              </a:ext>
            </a:extLst>
          </p:cNvPr>
          <p:cNvSpPr>
            <a:spLocks noGrp="1"/>
          </p:cNvSpPr>
          <p:nvPr>
            <p:ph idx="1"/>
          </p:nvPr>
        </p:nvSpPr>
        <p:spPr>
          <a:xfrm>
            <a:off x="838200" y="1825624"/>
            <a:ext cx="10515600" cy="4790835"/>
          </a:xfrm>
        </p:spPr>
        <p:txBody>
          <a:bodyPr>
            <a:normAutofit fontScale="92500" lnSpcReduction="20000"/>
          </a:bodyPr>
          <a:lstStyle/>
          <a:p>
            <a:r>
              <a:rPr lang="en-US" dirty="0"/>
              <a:t>Voluntary internships cannot be done before the compulsory internships are completed.</a:t>
            </a:r>
          </a:p>
          <a:p>
            <a:r>
              <a:rPr lang="en-US" dirty="0"/>
              <a:t>Official requirements are</a:t>
            </a:r>
            <a:r>
              <a:rPr lang="tr-TR" dirty="0"/>
              <a:t>: </a:t>
            </a:r>
          </a:p>
          <a:p>
            <a:pPr lvl="1"/>
            <a:r>
              <a:rPr lang="tr-TR" dirty="0"/>
              <a:t>COMP/SOFT3920</a:t>
            </a:r>
            <a:r>
              <a:rPr lang="tr-TR" dirty="0">
                <a:sym typeface="Wingdings" panose="05000000000000000000" pitchFamily="2" charset="2"/>
              </a:rPr>
              <a:t>SOPHOMORE </a:t>
            </a:r>
            <a:r>
              <a:rPr lang="tr-TR" dirty="0" err="1">
                <a:sym typeface="Wingdings" panose="05000000000000000000" pitchFamily="2" charset="2"/>
              </a:rPr>
              <a:t>standing</a:t>
            </a:r>
            <a:endParaRPr lang="tr-TR" dirty="0">
              <a:sym typeface="Wingdings" panose="05000000000000000000" pitchFamily="2" charset="2"/>
            </a:endParaRPr>
          </a:p>
          <a:p>
            <a:pPr lvl="1"/>
            <a:r>
              <a:rPr lang="tr-TR" dirty="0"/>
              <a:t>COMP/SOFT4920</a:t>
            </a:r>
            <a:r>
              <a:rPr lang="tr-TR" dirty="0">
                <a:sym typeface="Wingdings" panose="05000000000000000000" pitchFamily="2" charset="2"/>
              </a:rPr>
              <a:t>JUNIOR </a:t>
            </a:r>
            <a:r>
              <a:rPr lang="tr-TR" dirty="0" err="1">
                <a:sym typeface="Wingdings" panose="05000000000000000000" pitchFamily="2" charset="2"/>
              </a:rPr>
              <a:t>standing</a:t>
            </a:r>
            <a:endParaRPr lang="tr-TR" dirty="0">
              <a:sym typeface="Wingdings" panose="05000000000000000000" pitchFamily="2" charset="2"/>
            </a:endParaRPr>
          </a:p>
          <a:p>
            <a:r>
              <a:rPr lang="en-US" dirty="0"/>
              <a:t>In your curriculum, internships are placed in junior and senior levels</a:t>
            </a:r>
            <a:endParaRPr lang="tr-TR" dirty="0"/>
          </a:p>
          <a:p>
            <a:r>
              <a:rPr lang="en-US" dirty="0"/>
              <a:t>It is highly probable that both internships will be rejected due to the department's expectations if you attempt to pursue them simultaneously during the summer of your second year.</a:t>
            </a:r>
          </a:p>
          <a:p>
            <a:r>
              <a:rPr lang="en-US" dirty="0"/>
              <a:t>Additionally, if you decide to undertake both internships during the same summer, you will be required to enroll in 5 ECTS internship courses during the subsequent fall semester. This, in turn, will result in not to take one compulsory course.</a:t>
            </a:r>
            <a:endParaRPr lang="tr-TR" dirty="0"/>
          </a:p>
          <a:p>
            <a:pPr marL="0" indent="0">
              <a:buNone/>
            </a:pPr>
            <a:r>
              <a:rPr lang="tr-TR" dirty="0"/>
              <a:t> </a:t>
            </a:r>
          </a:p>
          <a:p>
            <a:endParaRPr lang="en-US" dirty="0"/>
          </a:p>
        </p:txBody>
      </p:sp>
    </p:spTree>
    <p:extLst>
      <p:ext uri="{BB962C8B-B14F-4D97-AF65-F5344CB8AC3E}">
        <p14:creationId xmlns:p14="http://schemas.microsoft.com/office/powerpoint/2010/main" val="241137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8519-1D73-4CB5-90C8-DBF0F47B3C16}"/>
              </a:ext>
            </a:extLst>
          </p:cNvPr>
          <p:cNvSpPr>
            <a:spLocks noGrp="1"/>
          </p:cNvSpPr>
          <p:nvPr>
            <p:ph type="title"/>
          </p:nvPr>
        </p:nvSpPr>
        <p:spPr>
          <a:xfrm>
            <a:off x="754380" y="0"/>
            <a:ext cx="10515600" cy="1325563"/>
          </a:xfrm>
        </p:spPr>
        <p:txBody>
          <a:bodyPr/>
          <a:lstStyle/>
          <a:p>
            <a:r>
              <a:rPr lang="en-US" dirty="0"/>
              <a:t>Internship Process-1</a:t>
            </a:r>
          </a:p>
        </p:txBody>
      </p:sp>
      <p:sp>
        <p:nvSpPr>
          <p:cNvPr id="3" name="Content Placeholder 2">
            <a:extLst>
              <a:ext uri="{FF2B5EF4-FFF2-40B4-BE49-F238E27FC236}">
                <a16:creationId xmlns:a16="http://schemas.microsoft.com/office/drawing/2014/main" id="{658FE32D-422C-43C4-8AAB-0D3D99397E93}"/>
              </a:ext>
            </a:extLst>
          </p:cNvPr>
          <p:cNvSpPr>
            <a:spLocks noGrp="1"/>
          </p:cNvSpPr>
          <p:nvPr>
            <p:ph idx="1"/>
          </p:nvPr>
        </p:nvSpPr>
        <p:spPr>
          <a:xfrm>
            <a:off x="670560" y="1384663"/>
            <a:ext cx="10683240" cy="5016137"/>
          </a:xfrm>
        </p:spPr>
        <p:txBody>
          <a:bodyPr>
            <a:normAutofit lnSpcReduction="10000"/>
          </a:bodyPr>
          <a:lstStyle/>
          <a:p>
            <a:r>
              <a:rPr lang="en-US" dirty="0"/>
              <a:t>Internship insurance for 80 working days is covered by the University</a:t>
            </a:r>
          </a:p>
          <a:p>
            <a:pPr lvl="1"/>
            <a:r>
              <a:rPr lang="en-US" dirty="0"/>
              <a:t>2x20 working days compulsory</a:t>
            </a:r>
            <a:endParaRPr lang="tr-TR" dirty="0"/>
          </a:p>
          <a:p>
            <a:pPr lvl="1"/>
            <a:r>
              <a:rPr lang="en-US" dirty="0"/>
              <a:t>2x20 working days voluntary</a:t>
            </a:r>
          </a:p>
          <a:p>
            <a:r>
              <a:rPr lang="tr-TR" b="1" dirty="0" err="1"/>
              <a:t>All</a:t>
            </a:r>
            <a:r>
              <a:rPr lang="tr-TR" b="1" dirty="0"/>
              <a:t> </a:t>
            </a:r>
            <a:r>
              <a:rPr lang="tr-TR" b="1" dirty="0" err="1"/>
              <a:t>required</a:t>
            </a:r>
            <a:r>
              <a:rPr lang="tr-TR" b="1" dirty="0"/>
              <a:t> </a:t>
            </a:r>
            <a:r>
              <a:rPr lang="tr-TR" b="1" dirty="0" err="1"/>
              <a:t>forms</a:t>
            </a:r>
            <a:r>
              <a:rPr lang="tr-TR" b="1" dirty="0"/>
              <a:t> </a:t>
            </a:r>
            <a:r>
              <a:rPr lang="en-US" b="1" dirty="0"/>
              <a:t>and documents can be found on below link</a:t>
            </a:r>
            <a:r>
              <a:rPr lang="tr-TR" b="1" dirty="0"/>
              <a:t> (</a:t>
            </a:r>
            <a:r>
              <a:rPr lang="tr-TR" b="1" dirty="0" err="1"/>
              <a:t>Internship</a:t>
            </a:r>
            <a:r>
              <a:rPr lang="tr-TR" b="1" dirty="0"/>
              <a:t> </a:t>
            </a:r>
            <a:r>
              <a:rPr lang="tr-TR" b="1" dirty="0" err="1"/>
              <a:t>Coordinatorship</a:t>
            </a:r>
            <a:r>
              <a:rPr lang="tr-TR" b="1" dirty="0"/>
              <a:t> </a:t>
            </a:r>
            <a:r>
              <a:rPr lang="tr-TR" b="1" dirty="0" err="1"/>
              <a:t>page</a:t>
            </a:r>
            <a:r>
              <a:rPr lang="tr-TR" b="1" dirty="0"/>
              <a:t>)</a:t>
            </a:r>
            <a:endParaRPr lang="en-US" b="1" dirty="0"/>
          </a:p>
          <a:p>
            <a:pPr marL="457200" lvl="1" indent="0">
              <a:buNone/>
            </a:pPr>
            <a:r>
              <a:rPr lang="en-US" dirty="0">
                <a:hlinkClick r:id="rId2"/>
              </a:rPr>
              <a:t>Işık Üniversitesi (isikun.edu.tr)</a:t>
            </a:r>
            <a:endParaRPr lang="en-US" b="1" dirty="0"/>
          </a:p>
          <a:p>
            <a:r>
              <a:rPr lang="en-US" b="1" dirty="0"/>
              <a:t>All documents must be submitted to Head of Department 15 days before the starting date of the internship.</a:t>
            </a:r>
            <a:r>
              <a:rPr lang="tr-TR" b="1" dirty="0"/>
              <a:t> </a:t>
            </a:r>
          </a:p>
          <a:p>
            <a:r>
              <a:rPr lang="en-US" dirty="0"/>
              <a:t>If the two internships are to be conducted consecutively at the same institution, filling out the documents once is sufficient. </a:t>
            </a:r>
          </a:p>
          <a:p>
            <a:r>
              <a:rPr lang="en-US" dirty="0"/>
              <a:t>The same applies to voluntary internships, where all the necessary documents should be completed in the same way.</a:t>
            </a:r>
            <a:endParaRPr lang="tr-TR" dirty="0"/>
          </a:p>
        </p:txBody>
      </p:sp>
    </p:spTree>
    <p:extLst>
      <p:ext uri="{BB962C8B-B14F-4D97-AF65-F5344CB8AC3E}">
        <p14:creationId xmlns:p14="http://schemas.microsoft.com/office/powerpoint/2010/main" val="165572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81414-A362-490E-997F-2F9BF4575094}"/>
              </a:ext>
            </a:extLst>
          </p:cNvPr>
          <p:cNvSpPr>
            <a:spLocks noGrp="1"/>
          </p:cNvSpPr>
          <p:nvPr>
            <p:ph type="title"/>
          </p:nvPr>
        </p:nvSpPr>
        <p:spPr>
          <a:xfrm>
            <a:off x="725905" y="-76033"/>
            <a:ext cx="10515600" cy="1325563"/>
          </a:xfrm>
        </p:spPr>
        <p:txBody>
          <a:bodyPr/>
          <a:lstStyle/>
          <a:p>
            <a:r>
              <a:rPr lang="en-US" dirty="0"/>
              <a:t>Internship Process-2</a:t>
            </a:r>
          </a:p>
        </p:txBody>
      </p:sp>
      <p:sp>
        <p:nvSpPr>
          <p:cNvPr id="3" name="Content Placeholder 2">
            <a:extLst>
              <a:ext uri="{FF2B5EF4-FFF2-40B4-BE49-F238E27FC236}">
                <a16:creationId xmlns:a16="http://schemas.microsoft.com/office/drawing/2014/main" id="{FEC322B4-2123-4431-B3AF-669651222E54}"/>
              </a:ext>
            </a:extLst>
          </p:cNvPr>
          <p:cNvSpPr>
            <a:spLocks noGrp="1"/>
          </p:cNvSpPr>
          <p:nvPr>
            <p:ph idx="1"/>
          </p:nvPr>
        </p:nvSpPr>
        <p:spPr>
          <a:xfrm>
            <a:off x="838200" y="1384663"/>
            <a:ext cx="10515600" cy="5108212"/>
          </a:xfrm>
        </p:spPr>
        <p:txBody>
          <a:bodyPr>
            <a:normAutofit/>
          </a:bodyPr>
          <a:lstStyle/>
          <a:p>
            <a:r>
              <a:rPr lang="en-US" dirty="0"/>
              <a:t>In order to be able to do an internship during the semester or summer school, you need to have a minimum of 3 full days available.</a:t>
            </a:r>
          </a:p>
          <a:p>
            <a:pPr lvl="1"/>
            <a:r>
              <a:rPr lang="en-US" dirty="0"/>
              <a:t>If the company operates on Saturdays, that day can also be considered as a free day. But you are required to prove the case with an official letter from the company.</a:t>
            </a:r>
            <a:endParaRPr lang="tr-TR" dirty="0"/>
          </a:p>
          <a:p>
            <a:r>
              <a:rPr lang="en-US" dirty="0"/>
              <a:t>The condition mentioned above remains unchanged regardless of whether the education and/or internship are conducted online. </a:t>
            </a:r>
          </a:p>
          <a:p>
            <a:r>
              <a:rPr lang="en-US" dirty="0"/>
              <a:t>If the institution asks for "mandatory internship certificate," you can obtain it from the Faculty Secretary's Office.</a:t>
            </a:r>
            <a:r>
              <a:rPr lang="tr-TR" dirty="0"/>
              <a:t> (</a:t>
            </a:r>
            <a:r>
              <a:rPr lang="tr-TR" dirty="0">
                <a:hlinkClick r:id="rId2"/>
              </a:rPr>
              <a:t>muhendislik@isikun.edu.tr</a:t>
            </a:r>
            <a:r>
              <a:rPr lang="tr-TR" dirty="0"/>
              <a:t> , </a:t>
            </a:r>
            <a:r>
              <a:rPr lang="tr-TR" dirty="0">
                <a:hlinkClick r:id="rId3"/>
              </a:rPr>
              <a:t>hulya.bora@isikun.edu.tr</a:t>
            </a:r>
            <a:r>
              <a:rPr lang="tr-TR" dirty="0"/>
              <a:t>, </a:t>
            </a:r>
            <a:r>
              <a:rPr lang="tr-TR" dirty="0">
                <a:hlinkClick r:id="rId4"/>
              </a:rPr>
              <a:t>zehra.silme@isikun.edu.tr</a:t>
            </a:r>
            <a:r>
              <a:rPr lang="tr-TR" dirty="0"/>
              <a:t>  )</a:t>
            </a:r>
            <a:endParaRPr lang="en-US" dirty="0"/>
          </a:p>
          <a:p>
            <a:endParaRPr lang="tr-TR" dirty="0"/>
          </a:p>
          <a:p>
            <a:pPr marL="0" indent="0" algn="l">
              <a:buNone/>
            </a:pPr>
            <a:endParaRPr lang="en-US" dirty="0"/>
          </a:p>
        </p:txBody>
      </p:sp>
    </p:spTree>
    <p:extLst>
      <p:ext uri="{BB962C8B-B14F-4D97-AF65-F5344CB8AC3E}">
        <p14:creationId xmlns:p14="http://schemas.microsoft.com/office/powerpoint/2010/main" val="270498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0E301-4A32-4C19-94FF-287B5FA45618}"/>
              </a:ext>
            </a:extLst>
          </p:cNvPr>
          <p:cNvSpPr>
            <a:spLocks noGrp="1"/>
          </p:cNvSpPr>
          <p:nvPr>
            <p:ph type="title"/>
          </p:nvPr>
        </p:nvSpPr>
        <p:spPr/>
        <p:txBody>
          <a:bodyPr/>
          <a:lstStyle/>
          <a:p>
            <a:r>
              <a:rPr lang="tr-TR" dirty="0"/>
              <a:t>Erasmus </a:t>
            </a:r>
            <a:r>
              <a:rPr lang="en-US" dirty="0"/>
              <a:t>Internship</a:t>
            </a:r>
          </a:p>
        </p:txBody>
      </p:sp>
      <p:sp>
        <p:nvSpPr>
          <p:cNvPr id="3" name="Content Placeholder 2">
            <a:extLst>
              <a:ext uri="{FF2B5EF4-FFF2-40B4-BE49-F238E27FC236}">
                <a16:creationId xmlns:a16="http://schemas.microsoft.com/office/drawing/2014/main" id="{4C7A9CA7-FBA4-48FE-8510-E475197C9030}"/>
              </a:ext>
            </a:extLst>
          </p:cNvPr>
          <p:cNvSpPr>
            <a:spLocks noGrp="1"/>
          </p:cNvSpPr>
          <p:nvPr>
            <p:ph idx="1"/>
          </p:nvPr>
        </p:nvSpPr>
        <p:spPr/>
        <p:txBody>
          <a:bodyPr/>
          <a:lstStyle/>
          <a:p>
            <a:r>
              <a:rPr lang="en-US" dirty="0"/>
              <a:t>You are responsible for finding the institution where you will be doing your internship. </a:t>
            </a:r>
          </a:p>
          <a:p>
            <a:pPr lvl="1"/>
            <a:r>
              <a:rPr lang="en-US" dirty="0"/>
              <a:t>The department has some connections. Contact with the Department Head after receiving acceptance for Erasmus. </a:t>
            </a:r>
          </a:p>
          <a:p>
            <a:r>
              <a:rPr lang="en-US" dirty="0"/>
              <a:t>The documents before and after the internship are submitted in the same way. </a:t>
            </a:r>
          </a:p>
          <a:p>
            <a:r>
              <a:rPr lang="en-US" dirty="0"/>
              <a:t>You can get further details from the International Office.</a:t>
            </a:r>
          </a:p>
        </p:txBody>
      </p:sp>
    </p:spTree>
    <p:extLst>
      <p:ext uri="{BB962C8B-B14F-4D97-AF65-F5344CB8AC3E}">
        <p14:creationId xmlns:p14="http://schemas.microsoft.com/office/powerpoint/2010/main" val="151521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E3191-383E-6855-5613-2100A0A5B085}"/>
              </a:ext>
            </a:extLst>
          </p:cNvPr>
          <p:cNvSpPr>
            <a:spLocks noGrp="1"/>
          </p:cNvSpPr>
          <p:nvPr>
            <p:ph type="title"/>
          </p:nvPr>
        </p:nvSpPr>
        <p:spPr>
          <a:xfrm>
            <a:off x="734683" y="0"/>
            <a:ext cx="10515600" cy="1325563"/>
          </a:xfrm>
        </p:spPr>
        <p:txBody>
          <a:bodyPr/>
          <a:lstStyle/>
          <a:p>
            <a:r>
              <a:rPr lang="en-US" dirty="0"/>
              <a:t>Internship Content</a:t>
            </a:r>
          </a:p>
        </p:txBody>
      </p:sp>
      <p:sp>
        <p:nvSpPr>
          <p:cNvPr id="3" name="Content Placeholder 2">
            <a:extLst>
              <a:ext uri="{FF2B5EF4-FFF2-40B4-BE49-F238E27FC236}">
                <a16:creationId xmlns:a16="http://schemas.microsoft.com/office/drawing/2014/main" id="{4773DDA7-3472-6FC8-02A4-39F6B5580B4A}"/>
              </a:ext>
            </a:extLst>
          </p:cNvPr>
          <p:cNvSpPr>
            <a:spLocks noGrp="1"/>
          </p:cNvSpPr>
          <p:nvPr>
            <p:ph idx="1"/>
          </p:nvPr>
        </p:nvSpPr>
        <p:spPr>
          <a:xfrm>
            <a:off x="734683" y="1342545"/>
            <a:ext cx="10515600" cy="5420563"/>
          </a:xfrm>
        </p:spPr>
        <p:txBody>
          <a:bodyPr>
            <a:normAutofit fontScale="92500"/>
          </a:bodyPr>
          <a:lstStyle/>
          <a:p>
            <a:r>
              <a:rPr lang="en-US" dirty="0"/>
              <a:t>Internships that solely involve training, preparing presentations, learning a specific tool/language, or participating team meetings </a:t>
            </a:r>
            <a:r>
              <a:rPr lang="en-US" b="1" u="sng" dirty="0"/>
              <a:t>will not </a:t>
            </a:r>
            <a:r>
              <a:rPr lang="en-US" dirty="0"/>
              <a:t>be accepted. </a:t>
            </a:r>
          </a:p>
          <a:p>
            <a:pPr lvl="1"/>
            <a:r>
              <a:rPr lang="en-US" dirty="0"/>
              <a:t>Of course, you are expected to get some training on specific topics, however the entire duration of the internship should not be focused solely on education. </a:t>
            </a:r>
          </a:p>
          <a:p>
            <a:pPr lvl="1"/>
            <a:r>
              <a:rPr lang="en-US" dirty="0"/>
              <a:t>In the first internship, the duration of training may be relatively longer, while in the second internship, this period is expected to be significantly shorter.</a:t>
            </a:r>
          </a:p>
          <a:p>
            <a:r>
              <a:rPr lang="en-US" dirty="0"/>
              <a:t>You must be involved in a project and contribute to the production process. </a:t>
            </a:r>
          </a:p>
          <a:p>
            <a:pPr lvl="1"/>
            <a:r>
              <a:rPr lang="en-US" dirty="0"/>
              <a:t>For example, simply attending daily meetings and spending the rest of the time learning a language or library in an Agile-oriented company is not sufficient. </a:t>
            </a:r>
          </a:p>
          <a:p>
            <a:r>
              <a:rPr lang="en-US" dirty="0"/>
              <a:t>The project can encompass any activity within the software development life cycle, such as requirement analysis, designing software architecture, UX design, coding, or testing.</a:t>
            </a:r>
            <a:endParaRPr lang="tr-TR" dirty="0"/>
          </a:p>
        </p:txBody>
      </p:sp>
    </p:spTree>
    <p:extLst>
      <p:ext uri="{BB962C8B-B14F-4D97-AF65-F5344CB8AC3E}">
        <p14:creationId xmlns:p14="http://schemas.microsoft.com/office/powerpoint/2010/main" val="2466262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5E6C-9808-631F-68C5-F0A53D4CBE21}"/>
              </a:ext>
            </a:extLst>
          </p:cNvPr>
          <p:cNvSpPr>
            <a:spLocks noGrp="1"/>
          </p:cNvSpPr>
          <p:nvPr>
            <p:ph type="title"/>
          </p:nvPr>
        </p:nvSpPr>
        <p:spPr/>
        <p:txBody>
          <a:bodyPr/>
          <a:lstStyle/>
          <a:p>
            <a:r>
              <a:rPr lang="en-US" dirty="0"/>
              <a:t>During the internship…</a:t>
            </a:r>
          </a:p>
        </p:txBody>
      </p:sp>
      <p:sp>
        <p:nvSpPr>
          <p:cNvPr id="3" name="Content Placeholder 2">
            <a:extLst>
              <a:ext uri="{FF2B5EF4-FFF2-40B4-BE49-F238E27FC236}">
                <a16:creationId xmlns:a16="http://schemas.microsoft.com/office/drawing/2014/main" id="{2C495FD7-5CF2-8682-63CE-2306B82EA5F9}"/>
              </a:ext>
            </a:extLst>
          </p:cNvPr>
          <p:cNvSpPr>
            <a:spLocks noGrp="1"/>
          </p:cNvSpPr>
          <p:nvPr>
            <p:ph idx="1"/>
          </p:nvPr>
        </p:nvSpPr>
        <p:spPr/>
        <p:txBody>
          <a:bodyPr>
            <a:normAutofit/>
          </a:bodyPr>
          <a:lstStyle/>
          <a:p>
            <a:r>
              <a:rPr lang="en-US" dirty="0"/>
              <a:t>If the company doesn’t actively assign you to a project and instead continuously provides new learning resources, there is a high likelihood that your internship will not be accepted. </a:t>
            </a:r>
          </a:p>
          <a:p>
            <a:pPr lvl="1"/>
            <a:r>
              <a:rPr lang="en-US" dirty="0"/>
              <a:t>Solution: request a clear definition of your tasks since the beginning.</a:t>
            </a:r>
          </a:p>
          <a:p>
            <a:endParaRPr lang="en-US" dirty="0"/>
          </a:p>
          <a:p>
            <a:r>
              <a:rPr lang="en-US" dirty="0"/>
              <a:t>If you wish to terminate your internship earlier, you should inform the Internship Coordination Office accordingly.</a:t>
            </a:r>
          </a:p>
        </p:txBody>
      </p:sp>
    </p:spTree>
    <p:extLst>
      <p:ext uri="{BB962C8B-B14F-4D97-AF65-F5344CB8AC3E}">
        <p14:creationId xmlns:p14="http://schemas.microsoft.com/office/powerpoint/2010/main" val="2243023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1141</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About the Internships</vt:lpstr>
      <vt:lpstr>Current/Legacy Curriculumn</vt:lpstr>
      <vt:lpstr>Internships</vt:lpstr>
      <vt:lpstr>When can I do the internships?</vt:lpstr>
      <vt:lpstr>Internship Process-1</vt:lpstr>
      <vt:lpstr>Internship Process-2</vt:lpstr>
      <vt:lpstr>Erasmus Internship</vt:lpstr>
      <vt:lpstr>Internship Content</vt:lpstr>
      <vt:lpstr>During the internship…</vt:lpstr>
      <vt:lpstr>Finishing the internship-1</vt:lpstr>
      <vt:lpstr>Finishing the internship-2</vt:lpstr>
      <vt:lpstr>In Internship Report:</vt:lpstr>
      <vt:lpstr>Extending the internship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Stajlar hk.</dc:title>
  <dc:creator>Emine Ekin</dc:creator>
  <cp:lastModifiedBy>Emine Ekin</cp:lastModifiedBy>
  <cp:revision>28</cp:revision>
  <dcterms:created xsi:type="dcterms:W3CDTF">2021-03-02T06:40:52Z</dcterms:created>
  <dcterms:modified xsi:type="dcterms:W3CDTF">2024-02-26T09:45:25Z</dcterms:modified>
</cp:coreProperties>
</file>