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78" r:id="rId10"/>
    <p:sldId id="264" r:id="rId11"/>
    <p:sldId id="265" r:id="rId12"/>
    <p:sldId id="266" r:id="rId13"/>
    <p:sldId id="267" r:id="rId14"/>
    <p:sldId id="268" r:id="rId15"/>
    <p:sldId id="269" r:id="rId16"/>
    <p:sldId id="270" r:id="rId17"/>
    <p:sldId id="271" r:id="rId18"/>
    <p:sldId id="272" r:id="rId19"/>
    <p:sldId id="273" r:id="rId20"/>
    <p:sldId id="274" r:id="rId21"/>
    <p:sldId id="280" r:id="rId22"/>
    <p:sldId id="275" r:id="rId23"/>
    <p:sldId id="276" r:id="rId24"/>
    <p:sldId id="277" r:id="rId25"/>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662E8D-0AB6-4EE1-81A6-BC911DE4BF9C}" type="datetimeFigureOut">
              <a:rPr lang="tr-TR" smtClean="0"/>
              <a:t>23.06.2022</a:t>
            </a:fld>
            <a:endParaRPr lang="tr-TR"/>
          </a:p>
        </p:txBody>
      </p:sp>
      <p:sp>
        <p:nvSpPr>
          <p:cNvPr id="4" name="Slayt Görüntüsü Yer Tutucus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D88248D-A7C0-4AE1-B6F5-1334AE0989C5}" type="slidenum">
              <a:rPr lang="tr-TR" smtClean="0"/>
              <a:t>‹#›</a:t>
            </a:fld>
            <a:endParaRPr lang="tr-TR"/>
          </a:p>
        </p:txBody>
      </p:sp>
    </p:spTree>
    <p:extLst>
      <p:ext uri="{BB962C8B-B14F-4D97-AF65-F5344CB8AC3E}">
        <p14:creationId xmlns:p14="http://schemas.microsoft.com/office/powerpoint/2010/main" val="267008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D88248D-A7C0-4AE1-B6F5-1334AE0989C5}" type="slidenum">
              <a:rPr lang="tr-TR" smtClean="0"/>
              <a:t>8</a:t>
            </a:fld>
            <a:endParaRPr lang="tr-TR"/>
          </a:p>
        </p:txBody>
      </p:sp>
    </p:spTree>
    <p:extLst>
      <p:ext uri="{BB962C8B-B14F-4D97-AF65-F5344CB8AC3E}">
        <p14:creationId xmlns:p14="http://schemas.microsoft.com/office/powerpoint/2010/main" val="228634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B80D0F"/>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B80D0F"/>
                </a:solidFill>
                <a:latin typeface="Impact"/>
                <a:cs typeface="Impac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B80D0F"/>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9"/>
          </a:xfrm>
          <a:prstGeom prst="rect">
            <a:avLst/>
          </a:prstGeom>
        </p:spPr>
      </p:pic>
      <p:pic>
        <p:nvPicPr>
          <p:cNvPr id="17" name="bg object 17"/>
          <p:cNvPicPr/>
          <p:nvPr/>
        </p:nvPicPr>
        <p:blipFill>
          <a:blip r:embed="rId3" cstate="print"/>
          <a:stretch>
            <a:fillRect/>
          </a:stretch>
        </p:blipFill>
        <p:spPr>
          <a:xfrm>
            <a:off x="0" y="44140"/>
            <a:ext cx="11814092" cy="679132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9" cy="6857999"/>
          </a:xfrm>
          <a:prstGeom prst="rect">
            <a:avLst/>
          </a:prstGeom>
        </p:spPr>
      </p:pic>
      <p:pic>
        <p:nvPicPr>
          <p:cNvPr id="17" name="bg object 17"/>
          <p:cNvPicPr/>
          <p:nvPr/>
        </p:nvPicPr>
        <p:blipFill>
          <a:blip r:embed="rId8" cstate="print"/>
          <a:stretch>
            <a:fillRect/>
          </a:stretch>
        </p:blipFill>
        <p:spPr>
          <a:xfrm>
            <a:off x="0" y="0"/>
            <a:ext cx="12100657" cy="6815376"/>
          </a:xfrm>
          <a:prstGeom prst="rect">
            <a:avLst/>
          </a:prstGeom>
        </p:spPr>
      </p:pic>
      <p:pic>
        <p:nvPicPr>
          <p:cNvPr id="18" name="bg object 18"/>
          <p:cNvPicPr/>
          <p:nvPr/>
        </p:nvPicPr>
        <p:blipFill>
          <a:blip r:embed="rId9" cstate="print"/>
          <a:stretch>
            <a:fillRect/>
          </a:stretch>
        </p:blipFill>
        <p:spPr>
          <a:xfrm>
            <a:off x="0" y="0"/>
            <a:ext cx="11979951" cy="6644081"/>
          </a:xfrm>
          <a:prstGeom prst="rect">
            <a:avLst/>
          </a:prstGeom>
        </p:spPr>
      </p:pic>
      <p:sp>
        <p:nvSpPr>
          <p:cNvPr id="19" name="bg object 19"/>
          <p:cNvSpPr/>
          <p:nvPr/>
        </p:nvSpPr>
        <p:spPr>
          <a:xfrm>
            <a:off x="0" y="0"/>
            <a:ext cx="11748135" cy="6419850"/>
          </a:xfrm>
          <a:custGeom>
            <a:avLst/>
            <a:gdLst/>
            <a:ahLst/>
            <a:cxnLst/>
            <a:rect l="l" t="t" r="r" b="b"/>
            <a:pathLst>
              <a:path w="11748135" h="6419850">
                <a:moveTo>
                  <a:pt x="11724661" y="0"/>
                </a:moveTo>
                <a:lnTo>
                  <a:pt x="11747893" y="6419513"/>
                </a:lnTo>
                <a:lnTo>
                  <a:pt x="0" y="6411065"/>
                </a:lnTo>
              </a:path>
            </a:pathLst>
          </a:custGeom>
          <a:ln w="82549">
            <a:solidFill>
              <a:srgbClr val="7F7F7F"/>
            </a:solidFill>
          </a:ln>
        </p:spPr>
        <p:txBody>
          <a:bodyPr wrap="square" lIns="0" tIns="0" rIns="0" bIns="0" rtlCol="0"/>
          <a:lstStyle/>
          <a:p>
            <a:endParaRPr/>
          </a:p>
        </p:txBody>
      </p:sp>
      <p:pic>
        <p:nvPicPr>
          <p:cNvPr id="20" name="bg object 20"/>
          <p:cNvPicPr/>
          <p:nvPr/>
        </p:nvPicPr>
        <p:blipFill>
          <a:blip r:embed="rId10" cstate="print"/>
          <a:stretch>
            <a:fillRect/>
          </a:stretch>
        </p:blipFill>
        <p:spPr>
          <a:xfrm>
            <a:off x="0" y="5600215"/>
            <a:ext cx="11706512" cy="780580"/>
          </a:xfrm>
          <a:prstGeom prst="rect">
            <a:avLst/>
          </a:prstGeom>
        </p:spPr>
      </p:pic>
      <p:sp>
        <p:nvSpPr>
          <p:cNvPr id="2" name="Holder 2"/>
          <p:cNvSpPr>
            <a:spLocks noGrp="1"/>
          </p:cNvSpPr>
          <p:nvPr>
            <p:ph type="title"/>
          </p:nvPr>
        </p:nvSpPr>
        <p:spPr>
          <a:xfrm>
            <a:off x="758825" y="412880"/>
            <a:ext cx="10674349" cy="1591310"/>
          </a:xfrm>
          <a:prstGeom prst="rect">
            <a:avLst/>
          </a:prstGeom>
        </p:spPr>
        <p:txBody>
          <a:bodyPr wrap="square" lIns="0" tIns="0" rIns="0" bIns="0">
            <a:spAutoFit/>
          </a:bodyPr>
          <a:lstStyle>
            <a:lvl1pPr>
              <a:defRPr sz="5400" b="0" i="0">
                <a:solidFill>
                  <a:srgbClr val="B80D0F"/>
                </a:solidFill>
                <a:latin typeface="Impact"/>
                <a:cs typeface="Impact"/>
              </a:defRPr>
            </a:lvl1pPr>
          </a:lstStyle>
          <a:p>
            <a:endParaRPr/>
          </a:p>
        </p:txBody>
      </p:sp>
      <p:sp>
        <p:nvSpPr>
          <p:cNvPr id="3" name="Holder 3"/>
          <p:cNvSpPr>
            <a:spLocks noGrp="1"/>
          </p:cNvSpPr>
          <p:nvPr>
            <p:ph type="body" idx="1"/>
          </p:nvPr>
        </p:nvSpPr>
        <p:spPr>
          <a:xfrm>
            <a:off x="806052" y="2132538"/>
            <a:ext cx="10579895" cy="32372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sikun.edu.tr/i/content/14119_1_isik-universitesi-yatay-gecis-cift-anadal-yan-dal-ve-kredi-transfer-yonetmeligi_R1.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sikun.edu.tr/i/content/14119_1_isik-universitesi-yatay-gecis-cift-anadal-yan-dal-ve-kredi-transfer-yonetmeligi_R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275" y="0"/>
            <a:ext cx="11855450" cy="6876415"/>
            <a:chOff x="-41275" y="0"/>
            <a:chExt cx="11855450" cy="6876415"/>
          </a:xfrm>
        </p:grpSpPr>
        <p:pic>
          <p:nvPicPr>
            <p:cNvPr id="3" name="object 3"/>
            <p:cNvPicPr/>
            <p:nvPr/>
          </p:nvPicPr>
          <p:blipFill>
            <a:blip r:embed="rId2" cstate="print"/>
            <a:stretch>
              <a:fillRect/>
            </a:stretch>
          </p:blipFill>
          <p:spPr>
            <a:xfrm>
              <a:off x="0" y="0"/>
              <a:ext cx="11667934" cy="5976937"/>
            </a:xfrm>
            <a:prstGeom prst="rect">
              <a:avLst/>
            </a:prstGeom>
          </p:spPr>
        </p:pic>
        <p:pic>
          <p:nvPicPr>
            <p:cNvPr id="4" name="object 4"/>
            <p:cNvPicPr/>
            <p:nvPr/>
          </p:nvPicPr>
          <p:blipFill>
            <a:blip r:embed="rId3" cstate="print"/>
            <a:stretch>
              <a:fillRect/>
            </a:stretch>
          </p:blipFill>
          <p:spPr>
            <a:xfrm>
              <a:off x="0" y="4282256"/>
              <a:ext cx="11329256" cy="2028844"/>
            </a:xfrm>
            <a:prstGeom prst="rect">
              <a:avLst/>
            </a:prstGeom>
          </p:spPr>
        </p:pic>
        <p:pic>
          <p:nvPicPr>
            <p:cNvPr id="5" name="object 5"/>
            <p:cNvPicPr/>
            <p:nvPr/>
          </p:nvPicPr>
          <p:blipFill>
            <a:blip r:embed="rId4" cstate="print"/>
            <a:stretch>
              <a:fillRect/>
            </a:stretch>
          </p:blipFill>
          <p:spPr>
            <a:xfrm>
              <a:off x="0" y="0"/>
              <a:ext cx="8719578" cy="456876"/>
            </a:xfrm>
            <a:prstGeom prst="rect">
              <a:avLst/>
            </a:prstGeom>
          </p:spPr>
        </p:pic>
        <p:sp>
          <p:nvSpPr>
            <p:cNvPr id="6" name="object 6"/>
            <p:cNvSpPr/>
            <p:nvPr/>
          </p:nvSpPr>
          <p:spPr>
            <a:xfrm>
              <a:off x="0" y="872"/>
              <a:ext cx="11348085" cy="6337935"/>
            </a:xfrm>
            <a:custGeom>
              <a:avLst/>
              <a:gdLst/>
              <a:ahLst/>
              <a:cxnLst/>
              <a:rect l="l" t="t" r="r" b="b"/>
              <a:pathLst>
                <a:path w="11348085" h="6337935">
                  <a:moveTo>
                    <a:pt x="11026630" y="0"/>
                  </a:moveTo>
                  <a:lnTo>
                    <a:pt x="11029471" y="50764"/>
                  </a:lnTo>
                  <a:lnTo>
                    <a:pt x="11032313" y="101529"/>
                  </a:lnTo>
                  <a:lnTo>
                    <a:pt x="11035154" y="152293"/>
                  </a:lnTo>
                  <a:lnTo>
                    <a:pt x="11037995" y="203058"/>
                  </a:lnTo>
                  <a:lnTo>
                    <a:pt x="11040837" y="253823"/>
                  </a:lnTo>
                  <a:lnTo>
                    <a:pt x="11043678" y="304587"/>
                  </a:lnTo>
                  <a:lnTo>
                    <a:pt x="11046519" y="355352"/>
                  </a:lnTo>
                  <a:lnTo>
                    <a:pt x="11049361" y="406116"/>
                  </a:lnTo>
                  <a:lnTo>
                    <a:pt x="11052202" y="456881"/>
                  </a:lnTo>
                  <a:lnTo>
                    <a:pt x="11055044" y="507646"/>
                  </a:lnTo>
                  <a:lnTo>
                    <a:pt x="11057885" y="558410"/>
                  </a:lnTo>
                  <a:lnTo>
                    <a:pt x="11060726" y="609175"/>
                  </a:lnTo>
                  <a:lnTo>
                    <a:pt x="11063568" y="659939"/>
                  </a:lnTo>
                  <a:lnTo>
                    <a:pt x="11066409" y="710704"/>
                  </a:lnTo>
                  <a:lnTo>
                    <a:pt x="11069250" y="761469"/>
                  </a:lnTo>
                  <a:lnTo>
                    <a:pt x="11072092" y="812233"/>
                  </a:lnTo>
                  <a:lnTo>
                    <a:pt x="11074933" y="862998"/>
                  </a:lnTo>
                  <a:lnTo>
                    <a:pt x="11077774" y="913762"/>
                  </a:lnTo>
                  <a:lnTo>
                    <a:pt x="11080616" y="964527"/>
                  </a:lnTo>
                  <a:lnTo>
                    <a:pt x="11083457" y="1015292"/>
                  </a:lnTo>
                  <a:lnTo>
                    <a:pt x="11086298" y="1066056"/>
                  </a:lnTo>
                  <a:lnTo>
                    <a:pt x="11089140" y="1116821"/>
                  </a:lnTo>
                  <a:lnTo>
                    <a:pt x="11091981" y="1167586"/>
                  </a:lnTo>
                  <a:lnTo>
                    <a:pt x="11094822" y="1218350"/>
                  </a:lnTo>
                  <a:lnTo>
                    <a:pt x="11097664" y="1269115"/>
                  </a:lnTo>
                  <a:lnTo>
                    <a:pt x="11100505" y="1319879"/>
                  </a:lnTo>
                  <a:lnTo>
                    <a:pt x="11103346" y="1370644"/>
                  </a:lnTo>
                  <a:lnTo>
                    <a:pt x="11106188" y="1421409"/>
                  </a:lnTo>
                  <a:lnTo>
                    <a:pt x="11109029" y="1472173"/>
                  </a:lnTo>
                  <a:lnTo>
                    <a:pt x="11111870" y="1522938"/>
                  </a:lnTo>
                  <a:lnTo>
                    <a:pt x="11114712" y="1573702"/>
                  </a:lnTo>
                  <a:lnTo>
                    <a:pt x="11117553" y="1624467"/>
                  </a:lnTo>
                  <a:lnTo>
                    <a:pt x="11120394" y="1675232"/>
                  </a:lnTo>
                  <a:lnTo>
                    <a:pt x="11123236" y="1725996"/>
                  </a:lnTo>
                  <a:lnTo>
                    <a:pt x="11126077" y="1776761"/>
                  </a:lnTo>
                  <a:lnTo>
                    <a:pt x="11128918" y="1827525"/>
                  </a:lnTo>
                  <a:lnTo>
                    <a:pt x="11131760" y="1878290"/>
                  </a:lnTo>
                  <a:lnTo>
                    <a:pt x="11134601" y="1929055"/>
                  </a:lnTo>
                  <a:lnTo>
                    <a:pt x="11137442" y="1979819"/>
                  </a:lnTo>
                  <a:lnTo>
                    <a:pt x="11140284" y="2030584"/>
                  </a:lnTo>
                  <a:lnTo>
                    <a:pt x="11143125" y="2081349"/>
                  </a:lnTo>
                  <a:lnTo>
                    <a:pt x="11145966" y="2132113"/>
                  </a:lnTo>
                  <a:lnTo>
                    <a:pt x="11148808" y="2182878"/>
                  </a:lnTo>
                  <a:lnTo>
                    <a:pt x="11151649" y="2233642"/>
                  </a:lnTo>
                  <a:lnTo>
                    <a:pt x="11154490" y="2284407"/>
                  </a:lnTo>
                  <a:lnTo>
                    <a:pt x="11157332" y="2335172"/>
                  </a:lnTo>
                  <a:lnTo>
                    <a:pt x="11160173" y="2385936"/>
                  </a:lnTo>
                  <a:lnTo>
                    <a:pt x="11163015" y="2436701"/>
                  </a:lnTo>
                  <a:lnTo>
                    <a:pt x="11165856" y="2487465"/>
                  </a:lnTo>
                  <a:lnTo>
                    <a:pt x="11168697" y="2538230"/>
                  </a:lnTo>
                  <a:lnTo>
                    <a:pt x="11171539" y="2588995"/>
                  </a:lnTo>
                  <a:lnTo>
                    <a:pt x="11174380" y="2639759"/>
                  </a:lnTo>
                  <a:lnTo>
                    <a:pt x="11177221" y="2690524"/>
                  </a:lnTo>
                  <a:lnTo>
                    <a:pt x="11180063" y="2741289"/>
                  </a:lnTo>
                  <a:lnTo>
                    <a:pt x="11182904" y="2792053"/>
                  </a:lnTo>
                  <a:lnTo>
                    <a:pt x="11185745" y="2842818"/>
                  </a:lnTo>
                  <a:lnTo>
                    <a:pt x="11188586" y="2893582"/>
                  </a:lnTo>
                  <a:lnTo>
                    <a:pt x="11191428" y="2944347"/>
                  </a:lnTo>
                  <a:lnTo>
                    <a:pt x="11194269" y="2995112"/>
                  </a:lnTo>
                  <a:lnTo>
                    <a:pt x="11197110" y="3045876"/>
                  </a:lnTo>
                  <a:lnTo>
                    <a:pt x="11199952" y="3096641"/>
                  </a:lnTo>
                  <a:lnTo>
                    <a:pt x="11202793" y="3147405"/>
                  </a:lnTo>
                  <a:lnTo>
                    <a:pt x="11205634" y="3198170"/>
                  </a:lnTo>
                  <a:lnTo>
                    <a:pt x="11208476" y="3248935"/>
                  </a:lnTo>
                  <a:lnTo>
                    <a:pt x="11211317" y="3299699"/>
                  </a:lnTo>
                  <a:lnTo>
                    <a:pt x="11214158" y="3350464"/>
                  </a:lnTo>
                  <a:lnTo>
                    <a:pt x="11217000" y="3401229"/>
                  </a:lnTo>
                  <a:lnTo>
                    <a:pt x="11219841" y="3451993"/>
                  </a:lnTo>
                  <a:lnTo>
                    <a:pt x="11222682" y="3502758"/>
                  </a:lnTo>
                  <a:lnTo>
                    <a:pt x="11225524" y="3553522"/>
                  </a:lnTo>
                  <a:lnTo>
                    <a:pt x="11228365" y="3604287"/>
                  </a:lnTo>
                  <a:lnTo>
                    <a:pt x="11231206" y="3655052"/>
                  </a:lnTo>
                  <a:lnTo>
                    <a:pt x="11234048" y="3705816"/>
                  </a:lnTo>
                  <a:lnTo>
                    <a:pt x="11236889" y="3756581"/>
                  </a:lnTo>
                  <a:lnTo>
                    <a:pt x="11239730" y="3807345"/>
                  </a:lnTo>
                  <a:lnTo>
                    <a:pt x="11242572" y="3858110"/>
                  </a:lnTo>
                  <a:lnTo>
                    <a:pt x="11245413" y="3908875"/>
                  </a:lnTo>
                  <a:lnTo>
                    <a:pt x="11248254" y="3959639"/>
                  </a:lnTo>
                  <a:lnTo>
                    <a:pt x="11251096" y="4010404"/>
                  </a:lnTo>
                  <a:lnTo>
                    <a:pt x="11253937" y="4061169"/>
                  </a:lnTo>
                  <a:lnTo>
                    <a:pt x="11256778" y="4111933"/>
                  </a:lnTo>
                  <a:lnTo>
                    <a:pt x="11259620" y="4162698"/>
                  </a:lnTo>
                  <a:lnTo>
                    <a:pt x="11262461" y="4213462"/>
                  </a:lnTo>
                  <a:lnTo>
                    <a:pt x="11265302" y="4264227"/>
                  </a:lnTo>
                  <a:lnTo>
                    <a:pt x="11268144" y="4314992"/>
                  </a:lnTo>
                  <a:lnTo>
                    <a:pt x="11270985" y="4365756"/>
                  </a:lnTo>
                  <a:lnTo>
                    <a:pt x="11273826" y="4416521"/>
                  </a:lnTo>
                  <a:lnTo>
                    <a:pt x="11276668" y="4467285"/>
                  </a:lnTo>
                  <a:lnTo>
                    <a:pt x="11279509" y="4518050"/>
                  </a:lnTo>
                  <a:lnTo>
                    <a:pt x="11282350" y="4568815"/>
                  </a:lnTo>
                  <a:lnTo>
                    <a:pt x="11285192" y="4619579"/>
                  </a:lnTo>
                  <a:lnTo>
                    <a:pt x="11288033" y="4670344"/>
                  </a:lnTo>
                  <a:lnTo>
                    <a:pt x="11290874" y="4721108"/>
                  </a:lnTo>
                  <a:lnTo>
                    <a:pt x="11293716" y="4771873"/>
                  </a:lnTo>
                  <a:lnTo>
                    <a:pt x="11296557" y="4822638"/>
                  </a:lnTo>
                  <a:lnTo>
                    <a:pt x="11299398" y="4873402"/>
                  </a:lnTo>
                  <a:lnTo>
                    <a:pt x="11302240" y="4924167"/>
                  </a:lnTo>
                  <a:lnTo>
                    <a:pt x="11305081" y="4974931"/>
                  </a:lnTo>
                  <a:lnTo>
                    <a:pt x="11307922" y="5025696"/>
                  </a:lnTo>
                  <a:lnTo>
                    <a:pt x="11310764" y="5076461"/>
                  </a:lnTo>
                  <a:lnTo>
                    <a:pt x="11313605" y="5127225"/>
                  </a:lnTo>
                  <a:lnTo>
                    <a:pt x="11316446" y="5177990"/>
                  </a:lnTo>
                  <a:lnTo>
                    <a:pt x="11319288" y="5228754"/>
                  </a:lnTo>
                  <a:lnTo>
                    <a:pt x="11322129" y="5279519"/>
                  </a:lnTo>
                  <a:lnTo>
                    <a:pt x="11324970" y="5330284"/>
                  </a:lnTo>
                  <a:lnTo>
                    <a:pt x="11327812" y="5381048"/>
                  </a:lnTo>
                  <a:lnTo>
                    <a:pt x="11330653" y="5431813"/>
                  </a:lnTo>
                  <a:lnTo>
                    <a:pt x="11333494" y="5482577"/>
                  </a:lnTo>
                  <a:lnTo>
                    <a:pt x="11336336" y="5533342"/>
                  </a:lnTo>
                  <a:lnTo>
                    <a:pt x="11339177" y="5584107"/>
                  </a:lnTo>
                  <a:lnTo>
                    <a:pt x="11342018" y="5634871"/>
                  </a:lnTo>
                  <a:lnTo>
                    <a:pt x="11344860" y="5685636"/>
                  </a:lnTo>
                  <a:lnTo>
                    <a:pt x="11347701" y="5736400"/>
                  </a:lnTo>
                  <a:lnTo>
                    <a:pt x="0" y="6337576"/>
                  </a:lnTo>
                </a:path>
              </a:pathLst>
            </a:custGeom>
            <a:ln w="82549">
              <a:solidFill>
                <a:srgbClr val="7F7F7F"/>
              </a:solidFill>
            </a:ln>
          </p:spPr>
          <p:txBody>
            <a:bodyPr wrap="square" lIns="0" tIns="0" rIns="0" bIns="0" rtlCol="0"/>
            <a:lstStyle/>
            <a:p>
              <a:endParaRPr/>
            </a:p>
          </p:txBody>
        </p:sp>
        <p:sp>
          <p:nvSpPr>
            <p:cNvPr id="7" name="object 7"/>
            <p:cNvSpPr/>
            <p:nvPr/>
          </p:nvSpPr>
          <p:spPr>
            <a:xfrm>
              <a:off x="4218554" y="5111708"/>
              <a:ext cx="514984" cy="523240"/>
            </a:xfrm>
            <a:custGeom>
              <a:avLst/>
              <a:gdLst/>
              <a:ahLst/>
              <a:cxnLst/>
              <a:rect l="l" t="t" r="r" b="b"/>
              <a:pathLst>
                <a:path w="514985" h="523239">
                  <a:moveTo>
                    <a:pt x="114965" y="523013"/>
                  </a:moveTo>
                  <a:lnTo>
                    <a:pt x="127023" y="338642"/>
                  </a:lnTo>
                  <a:lnTo>
                    <a:pt x="0" y="210075"/>
                  </a:lnTo>
                  <a:lnTo>
                    <a:pt x="170599" y="166077"/>
                  </a:lnTo>
                  <a:lnTo>
                    <a:pt x="247036" y="0"/>
                  </a:lnTo>
                  <a:lnTo>
                    <a:pt x="340414" y="157178"/>
                  </a:lnTo>
                  <a:lnTo>
                    <a:pt x="514678" y="183102"/>
                  </a:lnTo>
                  <a:lnTo>
                    <a:pt x="401789" y="324242"/>
                  </a:lnTo>
                  <a:lnTo>
                    <a:pt x="433053" y="506343"/>
                  </a:lnTo>
                  <a:lnTo>
                    <a:pt x="269906" y="436394"/>
                  </a:lnTo>
                  <a:lnTo>
                    <a:pt x="114965" y="523013"/>
                  </a:lnTo>
                  <a:close/>
                </a:path>
              </a:pathLst>
            </a:custGeom>
            <a:solidFill>
              <a:srgbClr val="000000">
                <a:alpha val="39999"/>
              </a:srgbClr>
            </a:solidFill>
          </p:spPr>
          <p:txBody>
            <a:bodyPr wrap="square" lIns="0" tIns="0" rIns="0" bIns="0" rtlCol="0"/>
            <a:lstStyle/>
            <a:p>
              <a:endParaRPr/>
            </a:p>
          </p:txBody>
        </p:sp>
      </p:grpSp>
      <p:sp>
        <p:nvSpPr>
          <p:cNvPr id="8" name="object 8"/>
          <p:cNvSpPr txBox="1"/>
          <p:nvPr/>
        </p:nvSpPr>
        <p:spPr>
          <a:xfrm rot="21480000">
            <a:off x="3290681" y="2198729"/>
            <a:ext cx="7341393" cy="1016000"/>
          </a:xfrm>
          <a:prstGeom prst="rect">
            <a:avLst/>
          </a:prstGeom>
        </p:spPr>
        <p:txBody>
          <a:bodyPr vert="horz" wrap="square" lIns="0" tIns="0" rIns="0" bIns="0" rtlCol="0">
            <a:spAutoFit/>
          </a:bodyPr>
          <a:lstStyle/>
          <a:p>
            <a:pPr>
              <a:lnSpc>
                <a:spcPts val="8000"/>
              </a:lnSpc>
            </a:pPr>
            <a:r>
              <a:rPr sz="12000" spc="-7" baseline="-1736" dirty="0">
                <a:solidFill>
                  <a:srgbClr val="B80D0F"/>
                </a:solidFill>
                <a:latin typeface="Impact"/>
                <a:cs typeface="Impact"/>
              </a:rPr>
              <a:t>IŞIK</a:t>
            </a:r>
            <a:r>
              <a:rPr sz="12000" spc="-375" baseline="-1736" dirty="0">
                <a:solidFill>
                  <a:srgbClr val="B80D0F"/>
                </a:solidFill>
                <a:latin typeface="Impact"/>
                <a:cs typeface="Impact"/>
              </a:rPr>
              <a:t> </a:t>
            </a:r>
            <a:r>
              <a:rPr sz="8000" spc="-10" dirty="0">
                <a:solidFill>
                  <a:srgbClr val="B80D0F"/>
                </a:solidFill>
                <a:latin typeface="Impact"/>
                <a:cs typeface="Impact"/>
              </a:rPr>
              <a:t>ÜNİVERSİTESİ</a:t>
            </a:r>
            <a:endParaRPr sz="8000">
              <a:latin typeface="Impact"/>
              <a:cs typeface="Impact"/>
            </a:endParaRPr>
          </a:p>
        </p:txBody>
      </p:sp>
      <p:sp>
        <p:nvSpPr>
          <p:cNvPr id="9" name="object 9"/>
          <p:cNvSpPr txBox="1"/>
          <p:nvPr/>
        </p:nvSpPr>
        <p:spPr>
          <a:xfrm rot="21480000">
            <a:off x="4658665" y="3470984"/>
            <a:ext cx="5990992" cy="355600"/>
          </a:xfrm>
          <a:prstGeom prst="rect">
            <a:avLst/>
          </a:prstGeom>
        </p:spPr>
        <p:txBody>
          <a:bodyPr vert="horz" wrap="square" lIns="0" tIns="0" rIns="0" bIns="0" rtlCol="0">
            <a:spAutoFit/>
          </a:bodyPr>
          <a:lstStyle/>
          <a:p>
            <a:pPr>
              <a:lnSpc>
                <a:spcPts val="2800"/>
              </a:lnSpc>
            </a:pPr>
            <a:r>
              <a:rPr sz="4200" spc="-7" baseline="-8928" dirty="0">
                <a:solidFill>
                  <a:srgbClr val="7F7F7F"/>
                </a:solidFill>
                <a:latin typeface="Impact"/>
                <a:cs typeface="Impact"/>
              </a:rPr>
              <a:t>YATAY</a:t>
            </a:r>
            <a:r>
              <a:rPr sz="4200" spc="-127" baseline="-8928" dirty="0">
                <a:solidFill>
                  <a:srgbClr val="7F7F7F"/>
                </a:solidFill>
                <a:latin typeface="Impact"/>
                <a:cs typeface="Impact"/>
              </a:rPr>
              <a:t> </a:t>
            </a:r>
            <a:r>
              <a:rPr sz="4200" spc="-7" baseline="-6944" dirty="0">
                <a:solidFill>
                  <a:srgbClr val="7F7F7F"/>
                </a:solidFill>
                <a:latin typeface="Impact"/>
                <a:cs typeface="Impact"/>
              </a:rPr>
              <a:t>GEÇİŞ</a:t>
            </a:r>
            <a:r>
              <a:rPr sz="4200" spc="-120" baseline="-6944" dirty="0">
                <a:solidFill>
                  <a:srgbClr val="7F7F7F"/>
                </a:solidFill>
                <a:latin typeface="Impact"/>
                <a:cs typeface="Impact"/>
              </a:rPr>
              <a:t> </a:t>
            </a:r>
            <a:r>
              <a:rPr sz="4200" spc="-7" baseline="-3968" dirty="0">
                <a:solidFill>
                  <a:srgbClr val="7F7F7F"/>
                </a:solidFill>
                <a:latin typeface="Impact"/>
                <a:cs typeface="Impact"/>
              </a:rPr>
              <a:t>UYGULAMA</a:t>
            </a:r>
            <a:r>
              <a:rPr sz="4200" spc="-127" baseline="-3968" dirty="0">
                <a:solidFill>
                  <a:srgbClr val="7F7F7F"/>
                </a:solidFill>
                <a:latin typeface="Impact"/>
                <a:cs typeface="Impact"/>
              </a:rPr>
              <a:t> </a:t>
            </a:r>
            <a:r>
              <a:rPr sz="2800" spc="-5" dirty="0">
                <a:solidFill>
                  <a:srgbClr val="7F7F7F"/>
                </a:solidFill>
                <a:latin typeface="Impact"/>
                <a:cs typeface="Impact"/>
              </a:rPr>
              <a:t>ŞEMASI-ÖZET</a:t>
            </a:r>
            <a:r>
              <a:rPr sz="2800" spc="-80" dirty="0">
                <a:solidFill>
                  <a:srgbClr val="7F7F7F"/>
                </a:solidFill>
                <a:latin typeface="Impact"/>
                <a:cs typeface="Impact"/>
              </a:rPr>
              <a:t> </a:t>
            </a:r>
            <a:r>
              <a:rPr sz="4200" spc="-7" baseline="4960" dirty="0">
                <a:solidFill>
                  <a:srgbClr val="7F7F7F"/>
                </a:solidFill>
                <a:latin typeface="Impact"/>
                <a:cs typeface="Impact"/>
              </a:rPr>
              <a:t>BİLGİ</a:t>
            </a:r>
            <a:endParaRPr sz="4200" baseline="4960">
              <a:latin typeface="Impact"/>
              <a:cs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38"/>
            <a:ext cx="7294880" cy="848360"/>
          </a:xfrm>
          <a:prstGeom prst="rect">
            <a:avLst/>
          </a:prstGeom>
        </p:spPr>
        <p:txBody>
          <a:bodyPr vert="horz" wrap="square" lIns="0" tIns="12700" rIns="0" bIns="0" rtlCol="0">
            <a:spAutoFit/>
          </a:bodyPr>
          <a:lstStyle/>
          <a:p>
            <a:pPr marL="12700">
              <a:lnSpc>
                <a:spcPct val="100000"/>
              </a:lnSpc>
              <a:spcBef>
                <a:spcPts val="100"/>
              </a:spcBef>
            </a:pPr>
            <a:r>
              <a:rPr spc="-5" dirty="0"/>
              <a:t>SONUÇLARIN</a:t>
            </a:r>
            <a:r>
              <a:rPr spc="-50" dirty="0"/>
              <a:t> </a:t>
            </a:r>
            <a:r>
              <a:rPr spc="-5" dirty="0"/>
              <a:t>İLAN</a:t>
            </a:r>
            <a:r>
              <a:rPr spc="-45" dirty="0"/>
              <a:t> </a:t>
            </a:r>
            <a:r>
              <a:rPr spc="-5" dirty="0"/>
              <a:t>EDİLMESİ</a:t>
            </a:r>
          </a:p>
        </p:txBody>
      </p:sp>
      <p:sp>
        <p:nvSpPr>
          <p:cNvPr id="3" name="object 3"/>
          <p:cNvSpPr txBox="1"/>
          <p:nvPr/>
        </p:nvSpPr>
        <p:spPr>
          <a:xfrm>
            <a:off x="758825" y="2521888"/>
            <a:ext cx="10187935" cy="2845010"/>
          </a:xfrm>
          <a:prstGeom prst="rect">
            <a:avLst/>
          </a:prstGeom>
        </p:spPr>
        <p:txBody>
          <a:bodyPr vert="horz" wrap="square" lIns="0" tIns="48895" rIns="0" bIns="0" rtlCol="0">
            <a:spAutoFit/>
          </a:bodyPr>
          <a:lstStyle/>
          <a:p>
            <a:pPr marL="180340" marR="578485" indent="-167640">
              <a:lnSpc>
                <a:spcPts val="3420"/>
              </a:lnSpc>
              <a:spcBef>
                <a:spcPts val="385"/>
              </a:spcBef>
              <a:buClr>
                <a:srgbClr val="B80D0F"/>
              </a:buClr>
              <a:buSzPct val="160000"/>
              <a:buFont typeface="Arial MT"/>
              <a:buChar char="•"/>
              <a:tabLst>
                <a:tab pos="180340" algn="l"/>
              </a:tabLst>
            </a:pPr>
            <a:r>
              <a:rPr sz="2000" spc="-5" dirty="0">
                <a:latin typeface="Impact"/>
                <a:cs typeface="Impact"/>
              </a:rPr>
              <a:t>KURUMLAR ARASI YATAY GEÇIŞ IÇIN BAŞVURAN ADAYLARIN DEĞERLENDIRME SONUÇLARI, IŞIK </a:t>
            </a:r>
            <a:r>
              <a:rPr sz="2000" dirty="0">
                <a:latin typeface="Impact"/>
                <a:cs typeface="Impact"/>
              </a:rPr>
              <a:t> </a:t>
            </a:r>
            <a:r>
              <a:rPr sz="2000" spc="-5" dirty="0">
                <a:latin typeface="Impact"/>
                <a:cs typeface="Impact"/>
              </a:rPr>
              <a:t>ÜNİVERSİTESİ</a:t>
            </a:r>
            <a:r>
              <a:rPr sz="2000" spc="-15" dirty="0">
                <a:latin typeface="Impact"/>
                <a:cs typeface="Impact"/>
              </a:rPr>
              <a:t> </a:t>
            </a:r>
            <a:r>
              <a:rPr sz="2000" spc="-5" dirty="0">
                <a:latin typeface="Impact"/>
                <a:cs typeface="Impact"/>
              </a:rPr>
              <a:t>RESMİ</a:t>
            </a:r>
            <a:r>
              <a:rPr sz="2000" spc="-10" dirty="0">
                <a:latin typeface="Impact"/>
                <a:cs typeface="Impact"/>
              </a:rPr>
              <a:t> </a:t>
            </a:r>
            <a:r>
              <a:rPr sz="2000" spc="-5" dirty="0">
                <a:latin typeface="Impact"/>
                <a:cs typeface="Impact"/>
              </a:rPr>
              <a:t>WEB</a:t>
            </a:r>
            <a:r>
              <a:rPr sz="2000" spc="-10" dirty="0">
                <a:latin typeface="Impact"/>
                <a:cs typeface="Impact"/>
              </a:rPr>
              <a:t> </a:t>
            </a:r>
            <a:r>
              <a:rPr sz="2000" spc="-5" dirty="0">
                <a:latin typeface="Impact"/>
                <a:cs typeface="Impact"/>
              </a:rPr>
              <a:t>SAYFASINDA</a:t>
            </a:r>
            <a:r>
              <a:rPr sz="2000" spc="-10" dirty="0">
                <a:latin typeface="Impact"/>
                <a:cs typeface="Impact"/>
              </a:rPr>
              <a:t> </a:t>
            </a:r>
            <a:r>
              <a:rPr sz="2000" spc="-5" dirty="0">
                <a:latin typeface="Impact"/>
                <a:cs typeface="Impact"/>
              </a:rPr>
              <a:t>ÖĞRENCI</a:t>
            </a:r>
            <a:r>
              <a:rPr sz="2000" spc="-10" dirty="0">
                <a:latin typeface="Impact"/>
                <a:cs typeface="Impact"/>
              </a:rPr>
              <a:t> </a:t>
            </a:r>
            <a:r>
              <a:rPr sz="2000" spc="-5" dirty="0">
                <a:latin typeface="Impact"/>
                <a:cs typeface="Impact"/>
              </a:rPr>
              <a:t>İŞLERI</a:t>
            </a:r>
            <a:r>
              <a:rPr sz="2000" spc="-10" dirty="0">
                <a:latin typeface="Impact"/>
                <a:cs typeface="Impact"/>
              </a:rPr>
              <a:t> </a:t>
            </a:r>
            <a:r>
              <a:rPr sz="2000" spc="-5" dirty="0">
                <a:latin typeface="Impact"/>
                <a:cs typeface="Impact"/>
              </a:rPr>
              <a:t>DAİRE</a:t>
            </a:r>
            <a:r>
              <a:rPr sz="2000" spc="-10" dirty="0">
                <a:latin typeface="Impact"/>
                <a:cs typeface="Impact"/>
              </a:rPr>
              <a:t> </a:t>
            </a:r>
            <a:r>
              <a:rPr sz="2000" spc="-5" dirty="0">
                <a:latin typeface="Impact"/>
                <a:cs typeface="Impact"/>
              </a:rPr>
              <a:t>BAŞKANLIĞI</a:t>
            </a:r>
            <a:r>
              <a:rPr sz="2000" spc="-15" dirty="0">
                <a:latin typeface="Impact"/>
                <a:cs typeface="Impact"/>
              </a:rPr>
              <a:t> </a:t>
            </a:r>
            <a:r>
              <a:rPr sz="2000" spc="-5" dirty="0">
                <a:latin typeface="Impact"/>
                <a:cs typeface="Impact"/>
              </a:rPr>
              <a:t>ALTINDA</a:t>
            </a:r>
            <a:r>
              <a:rPr sz="2000" spc="-10" dirty="0">
                <a:latin typeface="Impact"/>
                <a:cs typeface="Impact"/>
              </a:rPr>
              <a:t> </a:t>
            </a:r>
            <a:r>
              <a:rPr sz="2000" spc="-5" dirty="0">
                <a:latin typeface="Impact"/>
                <a:cs typeface="Impact"/>
              </a:rPr>
              <a:t>DUYURULUR.</a:t>
            </a:r>
            <a:endParaRPr sz="2000" dirty="0">
              <a:latin typeface="Impact"/>
              <a:cs typeface="Impact"/>
            </a:endParaRPr>
          </a:p>
          <a:p>
            <a:pPr marL="180340" marR="5080" indent="-167640">
              <a:lnSpc>
                <a:spcPct val="120200"/>
              </a:lnSpc>
              <a:spcBef>
                <a:spcPts val="345"/>
              </a:spcBef>
              <a:buClr>
                <a:srgbClr val="B80D0F"/>
              </a:buClr>
              <a:buSzPct val="160000"/>
              <a:buFont typeface="Arial MT"/>
              <a:buChar char="•"/>
              <a:tabLst>
                <a:tab pos="180340" algn="l"/>
              </a:tabLst>
            </a:pPr>
            <a:r>
              <a:rPr sz="2000" spc="-5" dirty="0">
                <a:latin typeface="Impact"/>
                <a:cs typeface="Impact"/>
              </a:rPr>
              <a:t>GEREKLI KOŞULLARI SAĞLAYAN ADAY SAYISI KONTENJANDAN FAZLA OLMASI HALINDE KONTENJAN SAYISI </a:t>
            </a:r>
            <a:r>
              <a:rPr sz="2000" spc="-340" dirty="0">
                <a:latin typeface="Impact"/>
                <a:cs typeface="Impact"/>
              </a:rPr>
              <a:t> </a:t>
            </a:r>
            <a:r>
              <a:rPr sz="2000" spc="-5" dirty="0">
                <a:latin typeface="Impact"/>
                <a:cs typeface="Impact"/>
              </a:rPr>
              <a:t>KADAR YEDEK ADAY ILAN EDILIR. BELIRLENEN SÜRE IÇINDE ASIL ADAYLARDAN BAŞVURU YAPILMAMASI </a:t>
            </a:r>
            <a:r>
              <a:rPr sz="2000" dirty="0">
                <a:latin typeface="Impact"/>
                <a:cs typeface="Impact"/>
              </a:rPr>
              <a:t> </a:t>
            </a:r>
            <a:r>
              <a:rPr sz="2000" spc="-5" dirty="0">
                <a:latin typeface="Impact"/>
                <a:cs typeface="Impact"/>
              </a:rPr>
              <a:t>DURUMUNDA</a:t>
            </a:r>
            <a:r>
              <a:rPr sz="2000" spc="-10" dirty="0">
                <a:latin typeface="Impact"/>
                <a:cs typeface="Impact"/>
              </a:rPr>
              <a:t> </a:t>
            </a:r>
            <a:r>
              <a:rPr sz="2000" spc="-5" dirty="0">
                <a:latin typeface="Impact"/>
                <a:cs typeface="Impact"/>
              </a:rPr>
              <a:t>SIRAYLA YEDEKLER ÇAĞRILIR.</a:t>
            </a:r>
            <a:br>
              <a:rPr lang="tr-TR" sz="2000" spc="-5" dirty="0">
                <a:latin typeface="Impact"/>
                <a:cs typeface="Impact"/>
              </a:rPr>
            </a:br>
            <a:endParaRPr lang="tr-TR" sz="2000" spc="-5" dirty="0">
              <a:latin typeface="Impact"/>
              <a:cs typeface="Impact"/>
            </a:endParaRPr>
          </a:p>
          <a:p>
            <a:pPr marL="180340" marR="5080" indent="-167640">
              <a:lnSpc>
                <a:spcPct val="120200"/>
              </a:lnSpc>
              <a:spcBef>
                <a:spcPts val="345"/>
              </a:spcBef>
              <a:buClr>
                <a:srgbClr val="B80D0F"/>
              </a:buClr>
              <a:buSzPct val="160000"/>
              <a:buFont typeface="Arial MT"/>
              <a:buChar char="•"/>
              <a:tabLst>
                <a:tab pos="180340" algn="l"/>
              </a:tabLst>
            </a:pPr>
            <a:endParaRPr sz="2000" dirty="0">
              <a:latin typeface="Impact"/>
              <a:cs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38"/>
            <a:ext cx="7294880" cy="848360"/>
          </a:xfrm>
          <a:prstGeom prst="rect">
            <a:avLst/>
          </a:prstGeom>
        </p:spPr>
        <p:txBody>
          <a:bodyPr vert="horz" wrap="square" lIns="0" tIns="12700" rIns="0" bIns="0" rtlCol="0">
            <a:spAutoFit/>
          </a:bodyPr>
          <a:lstStyle/>
          <a:p>
            <a:pPr marL="12700">
              <a:lnSpc>
                <a:spcPct val="100000"/>
              </a:lnSpc>
              <a:spcBef>
                <a:spcPts val="100"/>
              </a:spcBef>
            </a:pPr>
            <a:r>
              <a:rPr spc="-5" dirty="0"/>
              <a:t>SONUÇLARIN</a:t>
            </a:r>
            <a:r>
              <a:rPr spc="-50" dirty="0"/>
              <a:t> </a:t>
            </a:r>
            <a:r>
              <a:rPr spc="-5" dirty="0"/>
              <a:t>İLAN</a:t>
            </a:r>
            <a:r>
              <a:rPr spc="-45" dirty="0"/>
              <a:t> </a:t>
            </a:r>
            <a:r>
              <a:rPr spc="-5" dirty="0"/>
              <a:t>EDİLMESİ</a:t>
            </a:r>
          </a:p>
        </p:txBody>
      </p:sp>
      <p:sp>
        <p:nvSpPr>
          <p:cNvPr id="3" name="object 3"/>
          <p:cNvSpPr txBox="1"/>
          <p:nvPr/>
        </p:nvSpPr>
        <p:spPr>
          <a:xfrm>
            <a:off x="806052" y="2132583"/>
            <a:ext cx="10123170" cy="3237230"/>
          </a:xfrm>
          <a:prstGeom prst="rect">
            <a:avLst/>
          </a:prstGeom>
        </p:spPr>
        <p:txBody>
          <a:bodyPr vert="horz" wrap="square" lIns="0" tIns="12700" rIns="0" bIns="0" rtlCol="0">
            <a:spAutoFit/>
          </a:bodyPr>
          <a:lstStyle/>
          <a:p>
            <a:pPr marL="193675" marR="211454" indent="-181610">
              <a:lnSpc>
                <a:spcPct val="113300"/>
              </a:lnSpc>
              <a:spcBef>
                <a:spcPts val="100"/>
              </a:spcBef>
              <a:buClr>
                <a:srgbClr val="B80D0F"/>
              </a:buClr>
              <a:buSzPct val="158064"/>
              <a:buFont typeface="Arial MT"/>
              <a:buChar char="•"/>
              <a:tabLst>
                <a:tab pos="194310" algn="l"/>
              </a:tabLst>
            </a:pPr>
            <a:r>
              <a:rPr sz="1550" spc="-5" dirty="0">
                <a:latin typeface="Impact"/>
                <a:cs typeface="Impact"/>
              </a:rPr>
              <a:t>YATAY GEÇIŞ HAKKI KAZANANLARA KENDILERI HAKKINDAKI KARAR ÖĞRENCI İŞLERI DAIRE BAŞKANLIĞI TARAFINDAN YAZILI OLARAK </a:t>
            </a:r>
            <a:r>
              <a:rPr sz="1550" dirty="0">
                <a:latin typeface="Impact"/>
                <a:cs typeface="Impact"/>
              </a:rPr>
              <a:t> </a:t>
            </a:r>
            <a:r>
              <a:rPr sz="1550" spc="-5" dirty="0">
                <a:latin typeface="Impact"/>
                <a:cs typeface="Impact"/>
              </a:rPr>
              <a:t>TEBLIĞ</a:t>
            </a:r>
            <a:r>
              <a:rPr sz="1550" spc="-10" dirty="0">
                <a:latin typeface="Impact"/>
                <a:cs typeface="Impact"/>
              </a:rPr>
              <a:t> </a:t>
            </a:r>
            <a:r>
              <a:rPr sz="1550" spc="-5" dirty="0">
                <a:latin typeface="Impact"/>
                <a:cs typeface="Impact"/>
              </a:rPr>
              <a:t>EDILIR.</a:t>
            </a:r>
            <a:endParaRPr sz="1550" dirty="0">
              <a:latin typeface="Impact"/>
              <a:cs typeface="Impact"/>
            </a:endParaRPr>
          </a:p>
          <a:p>
            <a:pPr>
              <a:lnSpc>
                <a:spcPct val="100000"/>
              </a:lnSpc>
              <a:spcBef>
                <a:spcPts val="20"/>
              </a:spcBef>
              <a:buClr>
                <a:srgbClr val="B80D0F"/>
              </a:buClr>
              <a:buFont typeface="Arial MT"/>
              <a:buChar char="•"/>
            </a:pPr>
            <a:endParaRPr sz="1500" dirty="0">
              <a:latin typeface="Impact"/>
              <a:cs typeface="Impact"/>
            </a:endParaRPr>
          </a:p>
          <a:p>
            <a:pPr marL="193675" marR="158115" indent="-181610">
              <a:lnSpc>
                <a:spcPct val="103000"/>
              </a:lnSpc>
              <a:buClr>
                <a:srgbClr val="B80D0F"/>
              </a:buClr>
              <a:buSzPct val="158064"/>
              <a:buFont typeface="Arial MT"/>
              <a:buChar char="•"/>
              <a:tabLst>
                <a:tab pos="194310" algn="l"/>
              </a:tabLst>
            </a:pPr>
            <a:r>
              <a:rPr sz="1550" spc="-5" dirty="0">
                <a:latin typeface="Impact"/>
                <a:cs typeface="Impact"/>
              </a:rPr>
              <a:t>İLGILI KOMISYONLAR ÖĞRENCININ DAHA ÖNCEKI DÖNEMLERDE ALDIĞI DERSLER ILE YATAY GEÇIŞ YAPTIĞI PROGRAMIN DERSLERINI </a:t>
            </a:r>
            <a:r>
              <a:rPr sz="1550" dirty="0">
                <a:latin typeface="Impact"/>
                <a:cs typeface="Impact"/>
              </a:rPr>
              <a:t> </a:t>
            </a:r>
            <a:r>
              <a:rPr sz="1550" spc="-5" dirty="0">
                <a:latin typeface="Impact"/>
                <a:cs typeface="Impact"/>
              </a:rPr>
              <a:t>DIKKATE ALARAK, ÖĞRENCININ HANGI YARIYILA INTIBAK ETTIRILECEĞINI TESPIT EDER VE MUAF TUTULMASI GEREKEN DERSLERI IŞIK </a:t>
            </a:r>
            <a:r>
              <a:rPr sz="1550" dirty="0">
                <a:latin typeface="Impact"/>
                <a:cs typeface="Impact"/>
              </a:rPr>
              <a:t> </a:t>
            </a:r>
            <a:r>
              <a:rPr sz="1550" spc="-5" dirty="0">
                <a:latin typeface="Impact"/>
                <a:cs typeface="Impact"/>
              </a:rPr>
              <a:t>ÜNIVERSITESI İNTIBAK YÖNERGESINE GÖRE BELIRLER. ÖĞRENCININ GEÇIŞ ÖNCESI ALDIĞI DERSLERDEN, GEÇIŞ YAPTIĞI PROGRAMA </a:t>
            </a:r>
            <a:r>
              <a:rPr sz="1550" dirty="0">
                <a:latin typeface="Impact"/>
                <a:cs typeface="Impact"/>
              </a:rPr>
              <a:t> </a:t>
            </a:r>
            <a:r>
              <a:rPr sz="1550" spc="-5" dirty="0">
                <a:latin typeface="Impact"/>
                <a:cs typeface="Impact"/>
              </a:rPr>
              <a:t>TRANSFER EDILENLER, NOTLARI ILE BIRLIKTE TRANSFER EDILIR. BIRDEN FAZLA DERSIN, TEK BIR DERSE TRANSFER EDILDIĞI DURUMDA, </a:t>
            </a:r>
            <a:r>
              <a:rPr sz="1550" dirty="0">
                <a:latin typeface="Impact"/>
                <a:cs typeface="Impact"/>
              </a:rPr>
              <a:t> </a:t>
            </a:r>
            <a:r>
              <a:rPr sz="1550" spc="-5" dirty="0">
                <a:latin typeface="Impact"/>
                <a:cs typeface="Impact"/>
              </a:rPr>
              <a:t>TRANSFER NOTU KREDIYE GÖRE AĞIRLIKLI OLARAK HESAPLANIR. FARKLI NOT SKALALARI KULLANAN PROGRAMLAR ARASI GEÇIŞTE </a:t>
            </a:r>
            <a:r>
              <a:rPr sz="1550" dirty="0">
                <a:latin typeface="Impact"/>
                <a:cs typeface="Impact"/>
              </a:rPr>
              <a:t> </a:t>
            </a:r>
            <a:r>
              <a:rPr sz="1550" spc="-5" dirty="0">
                <a:latin typeface="Impact"/>
                <a:cs typeface="Impact"/>
              </a:rPr>
              <a:t>TRANSFER</a:t>
            </a:r>
            <a:r>
              <a:rPr sz="1550" spc="-10" dirty="0">
                <a:latin typeface="Impact"/>
                <a:cs typeface="Impact"/>
              </a:rPr>
              <a:t> </a:t>
            </a:r>
            <a:r>
              <a:rPr sz="1550" spc="-5" dirty="0">
                <a:latin typeface="Impact"/>
                <a:cs typeface="Impact"/>
              </a:rPr>
              <a:t>NOTLARININ HESAPLANMASI IŞIK ÜNIVERSITESI NOT DÖNÜŞÜM</a:t>
            </a:r>
            <a:r>
              <a:rPr sz="1550" spc="-10" dirty="0">
                <a:latin typeface="Impact"/>
                <a:cs typeface="Impact"/>
              </a:rPr>
              <a:t> </a:t>
            </a:r>
            <a:r>
              <a:rPr sz="1550" spc="-5" dirty="0">
                <a:latin typeface="Impact"/>
                <a:cs typeface="Impact"/>
              </a:rPr>
              <a:t>YÖNERGESINE GÖRE YAPILIR.</a:t>
            </a:r>
            <a:endParaRPr sz="1550" dirty="0">
              <a:latin typeface="Impact"/>
              <a:cs typeface="Impact"/>
            </a:endParaRPr>
          </a:p>
          <a:p>
            <a:pPr>
              <a:lnSpc>
                <a:spcPct val="100000"/>
              </a:lnSpc>
              <a:spcBef>
                <a:spcPts val="20"/>
              </a:spcBef>
              <a:buClr>
                <a:srgbClr val="B80D0F"/>
              </a:buClr>
              <a:buFont typeface="Arial MT"/>
              <a:buChar char="•"/>
            </a:pPr>
            <a:endParaRPr sz="1450" dirty="0">
              <a:latin typeface="Impact"/>
              <a:cs typeface="Impact"/>
            </a:endParaRPr>
          </a:p>
          <a:p>
            <a:pPr marL="193675" marR="5080" indent="-181610">
              <a:lnSpc>
                <a:spcPct val="106400"/>
              </a:lnSpc>
              <a:buClr>
                <a:srgbClr val="B80D0F"/>
              </a:buClr>
              <a:buSzPct val="158064"/>
              <a:buFont typeface="Arial MT"/>
              <a:buChar char="•"/>
              <a:tabLst>
                <a:tab pos="194310" algn="l"/>
              </a:tabLst>
            </a:pPr>
            <a:r>
              <a:rPr sz="1550" spc="-5" dirty="0">
                <a:latin typeface="Impact"/>
                <a:cs typeface="Impact"/>
              </a:rPr>
              <a:t>IŞIK ÜNİVERSİTESİ</a:t>
            </a:r>
            <a:r>
              <a:rPr sz="1550" dirty="0">
                <a:latin typeface="Impact"/>
                <a:cs typeface="Impact"/>
              </a:rPr>
              <a:t> </a:t>
            </a:r>
            <a:r>
              <a:rPr sz="1550" spc="-5" dirty="0">
                <a:latin typeface="Impact"/>
                <a:cs typeface="Impact"/>
              </a:rPr>
              <a:t>YÖNETMELIK KAPSAMINDA GEÇIŞ YAPAN ÖĞRENCILERIN YENI DURUMLARI, KAYIT IŞLEMI TAMAMLANIP, GEÇIŞ VE </a:t>
            </a:r>
            <a:r>
              <a:rPr sz="1550" dirty="0">
                <a:latin typeface="Impact"/>
                <a:cs typeface="Impact"/>
              </a:rPr>
              <a:t> </a:t>
            </a:r>
            <a:r>
              <a:rPr sz="1550" spc="-5" dirty="0">
                <a:latin typeface="Impact"/>
                <a:cs typeface="Impact"/>
              </a:rPr>
              <a:t>INTIBAK IŞLEMLERI KESINLEŞTIKTEN SONRA EN GEÇ 15 GÜN IÇINDE ÖĞRENCI İŞLERI DAIRE BAŞKANLIĞI TARAFINDAN YÜKSEKÖĞRETIM </a:t>
            </a:r>
            <a:r>
              <a:rPr sz="1550" dirty="0">
                <a:latin typeface="Impact"/>
                <a:cs typeface="Impact"/>
              </a:rPr>
              <a:t> </a:t>
            </a:r>
            <a:r>
              <a:rPr sz="1550" spc="-5" dirty="0">
                <a:latin typeface="Impact"/>
                <a:cs typeface="Impact"/>
              </a:rPr>
              <a:t>ÖĞRENCI</a:t>
            </a:r>
            <a:r>
              <a:rPr sz="1550" spc="-10" dirty="0">
                <a:latin typeface="Impact"/>
                <a:cs typeface="Impact"/>
              </a:rPr>
              <a:t> </a:t>
            </a:r>
            <a:r>
              <a:rPr sz="1550" spc="-5" dirty="0">
                <a:latin typeface="Impact"/>
                <a:cs typeface="Impact"/>
              </a:rPr>
              <a:t>VERI TABANINA (YÖKSİS) IŞLENIR.</a:t>
            </a:r>
            <a:endParaRPr sz="1550" dirty="0">
              <a:latin typeface="Impact"/>
              <a:cs typeface="Impac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38"/>
            <a:ext cx="9180195" cy="848360"/>
          </a:xfrm>
          <a:prstGeom prst="rect">
            <a:avLst/>
          </a:prstGeom>
        </p:spPr>
        <p:txBody>
          <a:bodyPr vert="horz" wrap="square" lIns="0" tIns="12700" rIns="0" bIns="0" rtlCol="0">
            <a:spAutoFit/>
          </a:bodyPr>
          <a:lstStyle/>
          <a:p>
            <a:pPr marL="12700">
              <a:lnSpc>
                <a:spcPct val="100000"/>
              </a:lnSpc>
              <a:spcBef>
                <a:spcPts val="100"/>
              </a:spcBef>
            </a:pPr>
            <a:r>
              <a:rPr spc="-5" dirty="0"/>
              <a:t>ÖĞRENCİ</a:t>
            </a:r>
            <a:r>
              <a:rPr spc="-35" dirty="0"/>
              <a:t> </a:t>
            </a:r>
            <a:r>
              <a:rPr spc="-5" dirty="0"/>
              <a:t>İŞLERİ</a:t>
            </a:r>
            <a:r>
              <a:rPr spc="-35" dirty="0"/>
              <a:t> </a:t>
            </a:r>
            <a:r>
              <a:rPr spc="-10" dirty="0"/>
              <a:t>DAİRE</a:t>
            </a:r>
            <a:r>
              <a:rPr spc="-35" dirty="0"/>
              <a:t> </a:t>
            </a:r>
            <a:r>
              <a:rPr spc="-5" dirty="0"/>
              <a:t>BAŞKANLIĞI</a:t>
            </a:r>
          </a:p>
        </p:txBody>
      </p:sp>
      <p:sp>
        <p:nvSpPr>
          <p:cNvPr id="3" name="object 3"/>
          <p:cNvSpPr txBox="1"/>
          <p:nvPr/>
        </p:nvSpPr>
        <p:spPr>
          <a:xfrm>
            <a:off x="819780" y="3037969"/>
            <a:ext cx="5633085" cy="1225550"/>
          </a:xfrm>
          <a:prstGeom prst="rect">
            <a:avLst/>
          </a:prstGeom>
        </p:spPr>
        <p:txBody>
          <a:bodyPr vert="horz" wrap="square" lIns="0" tIns="17145" rIns="0" bIns="0" rtlCol="0">
            <a:spAutoFit/>
          </a:bodyPr>
          <a:lstStyle/>
          <a:p>
            <a:pPr marL="180340" indent="-167640">
              <a:lnSpc>
                <a:spcPct val="100000"/>
              </a:lnSpc>
              <a:spcBef>
                <a:spcPts val="135"/>
              </a:spcBef>
              <a:buClr>
                <a:srgbClr val="B80D0F"/>
              </a:buClr>
              <a:buSzPct val="160000"/>
              <a:buFont typeface="Arial MT"/>
              <a:buChar char="•"/>
              <a:tabLst>
                <a:tab pos="180340" algn="l"/>
              </a:tabLst>
            </a:pPr>
            <a:r>
              <a:rPr sz="2000" spc="-5" dirty="0">
                <a:latin typeface="Impact"/>
                <a:cs typeface="Impact"/>
              </a:rPr>
              <a:t>HAZIRLAYAN;</a:t>
            </a:r>
            <a:endParaRPr sz="2000">
              <a:latin typeface="Impact"/>
              <a:cs typeface="Impact"/>
            </a:endParaRPr>
          </a:p>
          <a:p>
            <a:pPr marL="180340" indent="-167640">
              <a:lnSpc>
                <a:spcPct val="100000"/>
              </a:lnSpc>
              <a:spcBef>
                <a:spcPts val="1735"/>
              </a:spcBef>
              <a:buClr>
                <a:srgbClr val="B80D0F"/>
              </a:buClr>
              <a:buSzPct val="160000"/>
              <a:buFont typeface="Arial MT"/>
              <a:buChar char="•"/>
              <a:tabLst>
                <a:tab pos="180340" algn="l"/>
              </a:tabLst>
            </a:pPr>
            <a:r>
              <a:rPr sz="2000" spc="-5" dirty="0">
                <a:latin typeface="Impact"/>
                <a:cs typeface="Impact"/>
              </a:rPr>
              <a:t>GÜNEŞ</a:t>
            </a:r>
            <a:r>
              <a:rPr sz="2000" spc="-20" dirty="0">
                <a:latin typeface="Impact"/>
                <a:cs typeface="Impact"/>
              </a:rPr>
              <a:t> </a:t>
            </a:r>
            <a:r>
              <a:rPr sz="2000" spc="-5" dirty="0">
                <a:latin typeface="Impact"/>
                <a:cs typeface="Impact"/>
              </a:rPr>
              <a:t>BANU</a:t>
            </a:r>
            <a:r>
              <a:rPr sz="2000" spc="-20" dirty="0">
                <a:latin typeface="Impact"/>
                <a:cs typeface="Impact"/>
              </a:rPr>
              <a:t> </a:t>
            </a:r>
            <a:r>
              <a:rPr sz="2000" spc="-5" dirty="0">
                <a:latin typeface="Impact"/>
                <a:cs typeface="Impact"/>
              </a:rPr>
              <a:t>KOCATEPE-ÖĞRENCİ</a:t>
            </a:r>
            <a:r>
              <a:rPr sz="2000" spc="-15" dirty="0">
                <a:latin typeface="Impact"/>
                <a:cs typeface="Impact"/>
              </a:rPr>
              <a:t> </a:t>
            </a:r>
            <a:r>
              <a:rPr sz="2000" spc="-5" dirty="0">
                <a:latin typeface="Impact"/>
                <a:cs typeface="Impact"/>
              </a:rPr>
              <a:t>İŞLERİ</a:t>
            </a:r>
            <a:r>
              <a:rPr sz="2000" spc="-20" dirty="0">
                <a:latin typeface="Impact"/>
                <a:cs typeface="Impact"/>
              </a:rPr>
              <a:t> </a:t>
            </a:r>
            <a:r>
              <a:rPr sz="2000" spc="-5" dirty="0">
                <a:latin typeface="Impact"/>
                <a:cs typeface="Impact"/>
              </a:rPr>
              <a:t>DAİRE</a:t>
            </a:r>
            <a:r>
              <a:rPr sz="2000" spc="-20" dirty="0">
                <a:latin typeface="Impact"/>
                <a:cs typeface="Impact"/>
              </a:rPr>
              <a:t> </a:t>
            </a:r>
            <a:r>
              <a:rPr sz="2000" spc="-5" dirty="0">
                <a:latin typeface="Impact"/>
                <a:cs typeface="Impact"/>
              </a:rPr>
              <a:t>BAŞKANI</a:t>
            </a:r>
            <a:endParaRPr sz="2000">
              <a:latin typeface="Impact"/>
              <a:cs typeface="Impac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275" y="0"/>
            <a:ext cx="11855450" cy="6876415"/>
            <a:chOff x="-41275" y="0"/>
            <a:chExt cx="11855450" cy="6876415"/>
          </a:xfrm>
        </p:grpSpPr>
        <p:pic>
          <p:nvPicPr>
            <p:cNvPr id="3" name="object 3"/>
            <p:cNvPicPr/>
            <p:nvPr/>
          </p:nvPicPr>
          <p:blipFill>
            <a:blip r:embed="rId2" cstate="print"/>
            <a:stretch>
              <a:fillRect/>
            </a:stretch>
          </p:blipFill>
          <p:spPr>
            <a:xfrm>
              <a:off x="0" y="0"/>
              <a:ext cx="11667934" cy="5976937"/>
            </a:xfrm>
            <a:prstGeom prst="rect">
              <a:avLst/>
            </a:prstGeom>
          </p:spPr>
        </p:pic>
        <p:pic>
          <p:nvPicPr>
            <p:cNvPr id="4" name="object 4"/>
            <p:cNvPicPr/>
            <p:nvPr/>
          </p:nvPicPr>
          <p:blipFill>
            <a:blip r:embed="rId3" cstate="print"/>
            <a:stretch>
              <a:fillRect/>
            </a:stretch>
          </p:blipFill>
          <p:spPr>
            <a:xfrm>
              <a:off x="0" y="4282256"/>
              <a:ext cx="11329256" cy="2028844"/>
            </a:xfrm>
            <a:prstGeom prst="rect">
              <a:avLst/>
            </a:prstGeom>
          </p:spPr>
        </p:pic>
        <p:pic>
          <p:nvPicPr>
            <p:cNvPr id="5" name="object 5"/>
            <p:cNvPicPr/>
            <p:nvPr/>
          </p:nvPicPr>
          <p:blipFill>
            <a:blip r:embed="rId4" cstate="print"/>
            <a:stretch>
              <a:fillRect/>
            </a:stretch>
          </p:blipFill>
          <p:spPr>
            <a:xfrm>
              <a:off x="0" y="0"/>
              <a:ext cx="8719578" cy="456876"/>
            </a:xfrm>
            <a:prstGeom prst="rect">
              <a:avLst/>
            </a:prstGeom>
          </p:spPr>
        </p:pic>
        <p:sp>
          <p:nvSpPr>
            <p:cNvPr id="6" name="object 6"/>
            <p:cNvSpPr/>
            <p:nvPr/>
          </p:nvSpPr>
          <p:spPr>
            <a:xfrm>
              <a:off x="0" y="872"/>
              <a:ext cx="11348085" cy="6337935"/>
            </a:xfrm>
            <a:custGeom>
              <a:avLst/>
              <a:gdLst/>
              <a:ahLst/>
              <a:cxnLst/>
              <a:rect l="l" t="t" r="r" b="b"/>
              <a:pathLst>
                <a:path w="11348085" h="6337935">
                  <a:moveTo>
                    <a:pt x="11026630" y="0"/>
                  </a:moveTo>
                  <a:lnTo>
                    <a:pt x="11029471" y="50764"/>
                  </a:lnTo>
                  <a:lnTo>
                    <a:pt x="11032313" y="101529"/>
                  </a:lnTo>
                  <a:lnTo>
                    <a:pt x="11035154" y="152293"/>
                  </a:lnTo>
                  <a:lnTo>
                    <a:pt x="11037995" y="203058"/>
                  </a:lnTo>
                  <a:lnTo>
                    <a:pt x="11040837" y="253823"/>
                  </a:lnTo>
                  <a:lnTo>
                    <a:pt x="11043678" y="304587"/>
                  </a:lnTo>
                  <a:lnTo>
                    <a:pt x="11046519" y="355352"/>
                  </a:lnTo>
                  <a:lnTo>
                    <a:pt x="11049361" y="406116"/>
                  </a:lnTo>
                  <a:lnTo>
                    <a:pt x="11052202" y="456881"/>
                  </a:lnTo>
                  <a:lnTo>
                    <a:pt x="11055044" y="507646"/>
                  </a:lnTo>
                  <a:lnTo>
                    <a:pt x="11057885" y="558410"/>
                  </a:lnTo>
                  <a:lnTo>
                    <a:pt x="11060726" y="609175"/>
                  </a:lnTo>
                  <a:lnTo>
                    <a:pt x="11063568" y="659939"/>
                  </a:lnTo>
                  <a:lnTo>
                    <a:pt x="11066409" y="710704"/>
                  </a:lnTo>
                  <a:lnTo>
                    <a:pt x="11069250" y="761469"/>
                  </a:lnTo>
                  <a:lnTo>
                    <a:pt x="11072092" y="812233"/>
                  </a:lnTo>
                  <a:lnTo>
                    <a:pt x="11074933" y="862998"/>
                  </a:lnTo>
                  <a:lnTo>
                    <a:pt x="11077774" y="913762"/>
                  </a:lnTo>
                  <a:lnTo>
                    <a:pt x="11080616" y="964527"/>
                  </a:lnTo>
                  <a:lnTo>
                    <a:pt x="11083457" y="1015292"/>
                  </a:lnTo>
                  <a:lnTo>
                    <a:pt x="11086298" y="1066056"/>
                  </a:lnTo>
                  <a:lnTo>
                    <a:pt x="11089140" y="1116821"/>
                  </a:lnTo>
                  <a:lnTo>
                    <a:pt x="11091981" y="1167586"/>
                  </a:lnTo>
                  <a:lnTo>
                    <a:pt x="11094822" y="1218350"/>
                  </a:lnTo>
                  <a:lnTo>
                    <a:pt x="11097664" y="1269115"/>
                  </a:lnTo>
                  <a:lnTo>
                    <a:pt x="11100505" y="1319879"/>
                  </a:lnTo>
                  <a:lnTo>
                    <a:pt x="11103346" y="1370644"/>
                  </a:lnTo>
                  <a:lnTo>
                    <a:pt x="11106188" y="1421409"/>
                  </a:lnTo>
                  <a:lnTo>
                    <a:pt x="11109029" y="1472173"/>
                  </a:lnTo>
                  <a:lnTo>
                    <a:pt x="11111870" y="1522938"/>
                  </a:lnTo>
                  <a:lnTo>
                    <a:pt x="11114712" y="1573702"/>
                  </a:lnTo>
                  <a:lnTo>
                    <a:pt x="11117553" y="1624467"/>
                  </a:lnTo>
                  <a:lnTo>
                    <a:pt x="11120394" y="1675232"/>
                  </a:lnTo>
                  <a:lnTo>
                    <a:pt x="11123236" y="1725996"/>
                  </a:lnTo>
                  <a:lnTo>
                    <a:pt x="11126077" y="1776761"/>
                  </a:lnTo>
                  <a:lnTo>
                    <a:pt x="11128918" y="1827525"/>
                  </a:lnTo>
                  <a:lnTo>
                    <a:pt x="11131760" y="1878290"/>
                  </a:lnTo>
                  <a:lnTo>
                    <a:pt x="11134601" y="1929055"/>
                  </a:lnTo>
                  <a:lnTo>
                    <a:pt x="11137442" y="1979819"/>
                  </a:lnTo>
                  <a:lnTo>
                    <a:pt x="11140284" y="2030584"/>
                  </a:lnTo>
                  <a:lnTo>
                    <a:pt x="11143125" y="2081349"/>
                  </a:lnTo>
                  <a:lnTo>
                    <a:pt x="11145966" y="2132113"/>
                  </a:lnTo>
                  <a:lnTo>
                    <a:pt x="11148808" y="2182878"/>
                  </a:lnTo>
                  <a:lnTo>
                    <a:pt x="11151649" y="2233642"/>
                  </a:lnTo>
                  <a:lnTo>
                    <a:pt x="11154490" y="2284407"/>
                  </a:lnTo>
                  <a:lnTo>
                    <a:pt x="11157332" y="2335172"/>
                  </a:lnTo>
                  <a:lnTo>
                    <a:pt x="11160173" y="2385936"/>
                  </a:lnTo>
                  <a:lnTo>
                    <a:pt x="11163015" y="2436701"/>
                  </a:lnTo>
                  <a:lnTo>
                    <a:pt x="11165856" y="2487465"/>
                  </a:lnTo>
                  <a:lnTo>
                    <a:pt x="11168697" y="2538230"/>
                  </a:lnTo>
                  <a:lnTo>
                    <a:pt x="11171539" y="2588995"/>
                  </a:lnTo>
                  <a:lnTo>
                    <a:pt x="11174380" y="2639759"/>
                  </a:lnTo>
                  <a:lnTo>
                    <a:pt x="11177221" y="2690524"/>
                  </a:lnTo>
                  <a:lnTo>
                    <a:pt x="11180063" y="2741289"/>
                  </a:lnTo>
                  <a:lnTo>
                    <a:pt x="11182904" y="2792053"/>
                  </a:lnTo>
                  <a:lnTo>
                    <a:pt x="11185745" y="2842818"/>
                  </a:lnTo>
                  <a:lnTo>
                    <a:pt x="11188586" y="2893582"/>
                  </a:lnTo>
                  <a:lnTo>
                    <a:pt x="11191428" y="2944347"/>
                  </a:lnTo>
                  <a:lnTo>
                    <a:pt x="11194269" y="2995112"/>
                  </a:lnTo>
                  <a:lnTo>
                    <a:pt x="11197110" y="3045876"/>
                  </a:lnTo>
                  <a:lnTo>
                    <a:pt x="11199952" y="3096641"/>
                  </a:lnTo>
                  <a:lnTo>
                    <a:pt x="11202793" y="3147405"/>
                  </a:lnTo>
                  <a:lnTo>
                    <a:pt x="11205634" y="3198170"/>
                  </a:lnTo>
                  <a:lnTo>
                    <a:pt x="11208476" y="3248935"/>
                  </a:lnTo>
                  <a:lnTo>
                    <a:pt x="11211317" y="3299699"/>
                  </a:lnTo>
                  <a:lnTo>
                    <a:pt x="11214158" y="3350464"/>
                  </a:lnTo>
                  <a:lnTo>
                    <a:pt x="11217000" y="3401229"/>
                  </a:lnTo>
                  <a:lnTo>
                    <a:pt x="11219841" y="3451993"/>
                  </a:lnTo>
                  <a:lnTo>
                    <a:pt x="11222682" y="3502758"/>
                  </a:lnTo>
                  <a:lnTo>
                    <a:pt x="11225524" y="3553522"/>
                  </a:lnTo>
                  <a:lnTo>
                    <a:pt x="11228365" y="3604287"/>
                  </a:lnTo>
                  <a:lnTo>
                    <a:pt x="11231206" y="3655052"/>
                  </a:lnTo>
                  <a:lnTo>
                    <a:pt x="11234048" y="3705816"/>
                  </a:lnTo>
                  <a:lnTo>
                    <a:pt x="11236889" y="3756581"/>
                  </a:lnTo>
                  <a:lnTo>
                    <a:pt x="11239730" y="3807345"/>
                  </a:lnTo>
                  <a:lnTo>
                    <a:pt x="11242572" y="3858110"/>
                  </a:lnTo>
                  <a:lnTo>
                    <a:pt x="11245413" y="3908875"/>
                  </a:lnTo>
                  <a:lnTo>
                    <a:pt x="11248254" y="3959639"/>
                  </a:lnTo>
                  <a:lnTo>
                    <a:pt x="11251096" y="4010404"/>
                  </a:lnTo>
                  <a:lnTo>
                    <a:pt x="11253937" y="4061169"/>
                  </a:lnTo>
                  <a:lnTo>
                    <a:pt x="11256778" y="4111933"/>
                  </a:lnTo>
                  <a:lnTo>
                    <a:pt x="11259620" y="4162698"/>
                  </a:lnTo>
                  <a:lnTo>
                    <a:pt x="11262461" y="4213462"/>
                  </a:lnTo>
                  <a:lnTo>
                    <a:pt x="11265302" y="4264227"/>
                  </a:lnTo>
                  <a:lnTo>
                    <a:pt x="11268144" y="4314992"/>
                  </a:lnTo>
                  <a:lnTo>
                    <a:pt x="11270985" y="4365756"/>
                  </a:lnTo>
                  <a:lnTo>
                    <a:pt x="11273826" y="4416521"/>
                  </a:lnTo>
                  <a:lnTo>
                    <a:pt x="11276668" y="4467285"/>
                  </a:lnTo>
                  <a:lnTo>
                    <a:pt x="11279509" y="4518050"/>
                  </a:lnTo>
                  <a:lnTo>
                    <a:pt x="11282350" y="4568815"/>
                  </a:lnTo>
                  <a:lnTo>
                    <a:pt x="11285192" y="4619579"/>
                  </a:lnTo>
                  <a:lnTo>
                    <a:pt x="11288033" y="4670344"/>
                  </a:lnTo>
                  <a:lnTo>
                    <a:pt x="11290874" y="4721108"/>
                  </a:lnTo>
                  <a:lnTo>
                    <a:pt x="11293716" y="4771873"/>
                  </a:lnTo>
                  <a:lnTo>
                    <a:pt x="11296557" y="4822638"/>
                  </a:lnTo>
                  <a:lnTo>
                    <a:pt x="11299398" y="4873402"/>
                  </a:lnTo>
                  <a:lnTo>
                    <a:pt x="11302240" y="4924167"/>
                  </a:lnTo>
                  <a:lnTo>
                    <a:pt x="11305081" y="4974931"/>
                  </a:lnTo>
                  <a:lnTo>
                    <a:pt x="11307922" y="5025696"/>
                  </a:lnTo>
                  <a:lnTo>
                    <a:pt x="11310764" y="5076461"/>
                  </a:lnTo>
                  <a:lnTo>
                    <a:pt x="11313605" y="5127225"/>
                  </a:lnTo>
                  <a:lnTo>
                    <a:pt x="11316446" y="5177990"/>
                  </a:lnTo>
                  <a:lnTo>
                    <a:pt x="11319288" y="5228754"/>
                  </a:lnTo>
                  <a:lnTo>
                    <a:pt x="11322129" y="5279519"/>
                  </a:lnTo>
                  <a:lnTo>
                    <a:pt x="11324970" y="5330284"/>
                  </a:lnTo>
                  <a:lnTo>
                    <a:pt x="11327812" y="5381048"/>
                  </a:lnTo>
                  <a:lnTo>
                    <a:pt x="11330653" y="5431813"/>
                  </a:lnTo>
                  <a:lnTo>
                    <a:pt x="11333494" y="5482577"/>
                  </a:lnTo>
                  <a:lnTo>
                    <a:pt x="11336336" y="5533342"/>
                  </a:lnTo>
                  <a:lnTo>
                    <a:pt x="11339177" y="5584107"/>
                  </a:lnTo>
                  <a:lnTo>
                    <a:pt x="11342018" y="5634871"/>
                  </a:lnTo>
                  <a:lnTo>
                    <a:pt x="11344860" y="5685636"/>
                  </a:lnTo>
                  <a:lnTo>
                    <a:pt x="11347701" y="5736400"/>
                  </a:lnTo>
                  <a:lnTo>
                    <a:pt x="0" y="6337576"/>
                  </a:lnTo>
                </a:path>
              </a:pathLst>
            </a:custGeom>
            <a:ln w="82549">
              <a:solidFill>
                <a:srgbClr val="7F7F7F"/>
              </a:solidFill>
            </a:ln>
          </p:spPr>
          <p:txBody>
            <a:bodyPr wrap="square" lIns="0" tIns="0" rIns="0" bIns="0" rtlCol="0"/>
            <a:lstStyle/>
            <a:p>
              <a:endParaRPr/>
            </a:p>
          </p:txBody>
        </p:sp>
        <p:sp>
          <p:nvSpPr>
            <p:cNvPr id="7" name="object 7"/>
            <p:cNvSpPr/>
            <p:nvPr/>
          </p:nvSpPr>
          <p:spPr>
            <a:xfrm>
              <a:off x="4218554" y="5111708"/>
              <a:ext cx="514984" cy="523240"/>
            </a:xfrm>
            <a:custGeom>
              <a:avLst/>
              <a:gdLst/>
              <a:ahLst/>
              <a:cxnLst/>
              <a:rect l="l" t="t" r="r" b="b"/>
              <a:pathLst>
                <a:path w="514985" h="523239">
                  <a:moveTo>
                    <a:pt x="114965" y="523013"/>
                  </a:moveTo>
                  <a:lnTo>
                    <a:pt x="127023" y="338642"/>
                  </a:lnTo>
                  <a:lnTo>
                    <a:pt x="0" y="210075"/>
                  </a:lnTo>
                  <a:lnTo>
                    <a:pt x="170599" y="166077"/>
                  </a:lnTo>
                  <a:lnTo>
                    <a:pt x="247036" y="0"/>
                  </a:lnTo>
                  <a:lnTo>
                    <a:pt x="340414" y="157178"/>
                  </a:lnTo>
                  <a:lnTo>
                    <a:pt x="514678" y="183102"/>
                  </a:lnTo>
                  <a:lnTo>
                    <a:pt x="401789" y="324242"/>
                  </a:lnTo>
                  <a:lnTo>
                    <a:pt x="433053" y="506343"/>
                  </a:lnTo>
                  <a:lnTo>
                    <a:pt x="269906" y="436394"/>
                  </a:lnTo>
                  <a:lnTo>
                    <a:pt x="114965" y="523013"/>
                  </a:lnTo>
                  <a:close/>
                </a:path>
              </a:pathLst>
            </a:custGeom>
            <a:solidFill>
              <a:srgbClr val="000000">
                <a:alpha val="39999"/>
              </a:srgbClr>
            </a:solidFill>
          </p:spPr>
          <p:txBody>
            <a:bodyPr wrap="square" lIns="0" tIns="0" rIns="0" bIns="0" rtlCol="0"/>
            <a:lstStyle/>
            <a:p>
              <a:endParaRPr/>
            </a:p>
          </p:txBody>
        </p:sp>
      </p:grpSp>
      <p:sp>
        <p:nvSpPr>
          <p:cNvPr id="8" name="object 8"/>
          <p:cNvSpPr txBox="1"/>
          <p:nvPr/>
        </p:nvSpPr>
        <p:spPr>
          <a:xfrm rot="21420000">
            <a:off x="4055822" y="2178739"/>
            <a:ext cx="6571258" cy="1016000"/>
          </a:xfrm>
          <a:prstGeom prst="rect">
            <a:avLst/>
          </a:prstGeom>
        </p:spPr>
        <p:txBody>
          <a:bodyPr vert="horz" wrap="square" lIns="0" tIns="0" rIns="0" bIns="0" rtlCol="0">
            <a:spAutoFit/>
          </a:bodyPr>
          <a:lstStyle/>
          <a:p>
            <a:pPr>
              <a:lnSpc>
                <a:spcPts val="8000"/>
              </a:lnSpc>
            </a:pPr>
            <a:r>
              <a:rPr sz="8000" spc="-5" dirty="0">
                <a:solidFill>
                  <a:srgbClr val="B80D0F"/>
                </a:solidFill>
                <a:latin typeface="Impact"/>
                <a:cs typeface="Impact"/>
              </a:rPr>
              <a:t>IŞIK</a:t>
            </a:r>
            <a:r>
              <a:rPr sz="8000" spc="-60" dirty="0">
                <a:solidFill>
                  <a:srgbClr val="B80D0F"/>
                </a:solidFill>
                <a:latin typeface="Impact"/>
                <a:cs typeface="Impact"/>
              </a:rPr>
              <a:t> </a:t>
            </a:r>
            <a:r>
              <a:rPr sz="8000" spc="-10" dirty="0">
                <a:solidFill>
                  <a:srgbClr val="B80D0F"/>
                </a:solidFill>
                <a:latin typeface="Impact"/>
                <a:cs typeface="Impact"/>
              </a:rPr>
              <a:t>UNIVERSITY</a:t>
            </a:r>
            <a:endParaRPr sz="8000">
              <a:latin typeface="Impact"/>
              <a:cs typeface="Impact"/>
            </a:endParaRPr>
          </a:p>
        </p:txBody>
      </p:sp>
      <p:sp>
        <p:nvSpPr>
          <p:cNvPr id="9" name="object 9"/>
          <p:cNvSpPr txBox="1"/>
          <p:nvPr/>
        </p:nvSpPr>
        <p:spPr>
          <a:xfrm rot="21480000">
            <a:off x="849774" y="3570844"/>
            <a:ext cx="9799424" cy="355600"/>
          </a:xfrm>
          <a:prstGeom prst="rect">
            <a:avLst/>
          </a:prstGeom>
        </p:spPr>
        <p:txBody>
          <a:bodyPr vert="horz" wrap="square" lIns="0" tIns="0" rIns="0" bIns="0" rtlCol="0">
            <a:spAutoFit/>
          </a:bodyPr>
          <a:lstStyle/>
          <a:p>
            <a:pPr>
              <a:lnSpc>
                <a:spcPts val="2800"/>
              </a:lnSpc>
            </a:pPr>
            <a:r>
              <a:rPr sz="4200" spc="-7" baseline="-13888" dirty="0">
                <a:solidFill>
                  <a:srgbClr val="7F7F7F"/>
                </a:solidFill>
                <a:latin typeface="Impact"/>
                <a:cs typeface="Impact"/>
              </a:rPr>
              <a:t>LATERAL</a:t>
            </a:r>
            <a:r>
              <a:rPr sz="4200" spc="-120" baseline="-13888" dirty="0">
                <a:solidFill>
                  <a:srgbClr val="7F7F7F"/>
                </a:solidFill>
                <a:latin typeface="Impact"/>
                <a:cs typeface="Impact"/>
              </a:rPr>
              <a:t> </a:t>
            </a:r>
            <a:r>
              <a:rPr sz="4200" spc="-15" baseline="-10912" dirty="0">
                <a:solidFill>
                  <a:srgbClr val="7F7F7F"/>
                </a:solidFill>
                <a:latin typeface="Impact"/>
                <a:cs typeface="Impact"/>
              </a:rPr>
              <a:t>TRANSFER</a:t>
            </a:r>
            <a:r>
              <a:rPr sz="4200" spc="-127" baseline="-10912" dirty="0">
                <a:solidFill>
                  <a:srgbClr val="7F7F7F"/>
                </a:solidFill>
                <a:latin typeface="Impact"/>
                <a:cs typeface="Impact"/>
              </a:rPr>
              <a:t> </a:t>
            </a:r>
            <a:r>
              <a:rPr sz="4200" spc="-7" baseline="-6944" dirty="0">
                <a:solidFill>
                  <a:srgbClr val="7F7F7F"/>
                </a:solidFill>
                <a:latin typeface="Impact"/>
                <a:cs typeface="Impact"/>
              </a:rPr>
              <a:t>IMPLEMENTATION</a:t>
            </a:r>
            <a:r>
              <a:rPr sz="4200" spc="-120" baseline="-6944" dirty="0">
                <a:solidFill>
                  <a:srgbClr val="7F7F7F"/>
                </a:solidFill>
                <a:latin typeface="Impact"/>
                <a:cs typeface="Impact"/>
              </a:rPr>
              <a:t> </a:t>
            </a:r>
            <a:r>
              <a:rPr sz="2800" spc="-5" dirty="0">
                <a:solidFill>
                  <a:srgbClr val="7F7F7F"/>
                </a:solidFill>
                <a:latin typeface="Impact"/>
                <a:cs typeface="Impact"/>
              </a:rPr>
              <a:t>SCHEMA-SUMMARY</a:t>
            </a:r>
            <a:r>
              <a:rPr sz="2800" spc="-80" dirty="0">
                <a:solidFill>
                  <a:srgbClr val="7F7F7F"/>
                </a:solidFill>
                <a:latin typeface="Impact"/>
                <a:cs typeface="Impact"/>
              </a:rPr>
              <a:t> </a:t>
            </a:r>
            <a:r>
              <a:rPr sz="4200" spc="-7" baseline="7936" dirty="0">
                <a:solidFill>
                  <a:srgbClr val="7F7F7F"/>
                </a:solidFill>
                <a:latin typeface="Impact"/>
                <a:cs typeface="Impact"/>
              </a:rPr>
              <a:t>INFORMATION</a:t>
            </a:r>
            <a:endParaRPr sz="4200" baseline="7936">
              <a:latin typeface="Impact"/>
              <a:cs typeface="Impac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4139" rIns="0" bIns="0" rtlCol="0">
            <a:spAutoFit/>
          </a:bodyPr>
          <a:lstStyle/>
          <a:p>
            <a:pPr marL="12700" marR="5080">
              <a:lnSpc>
                <a:spcPts val="5850"/>
              </a:lnSpc>
              <a:spcBef>
                <a:spcPts val="819"/>
              </a:spcBef>
            </a:pPr>
            <a:r>
              <a:rPr spc="-5" dirty="0"/>
              <a:t>LATERAL</a:t>
            </a:r>
            <a:r>
              <a:rPr spc="-100" dirty="0"/>
              <a:t> </a:t>
            </a:r>
            <a:r>
              <a:rPr spc="-15" dirty="0"/>
              <a:t>TRANSFER/GENERAL </a:t>
            </a:r>
            <a:r>
              <a:rPr spc="-935" dirty="0"/>
              <a:t> </a:t>
            </a:r>
            <a:r>
              <a:rPr spc="-5" dirty="0"/>
              <a:t>INFORMATION</a:t>
            </a:r>
          </a:p>
        </p:txBody>
      </p:sp>
      <p:sp>
        <p:nvSpPr>
          <p:cNvPr id="3" name="object 3"/>
          <p:cNvSpPr txBox="1"/>
          <p:nvPr/>
        </p:nvSpPr>
        <p:spPr>
          <a:xfrm>
            <a:off x="819780" y="3060006"/>
            <a:ext cx="10106660" cy="1257300"/>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FOR</a:t>
            </a:r>
            <a:r>
              <a:rPr sz="2000" spc="-10" dirty="0">
                <a:latin typeface="Impact"/>
                <a:cs typeface="Impact"/>
              </a:rPr>
              <a:t> </a:t>
            </a:r>
            <a:r>
              <a:rPr sz="2000" dirty="0">
                <a:latin typeface="Impact"/>
                <a:cs typeface="Impact"/>
              </a:rPr>
              <a:t>A</a:t>
            </a:r>
            <a:r>
              <a:rPr sz="2000" spc="-10" dirty="0">
                <a:latin typeface="Impact"/>
                <a:cs typeface="Impact"/>
              </a:rPr>
              <a:t> </a:t>
            </a:r>
            <a:r>
              <a:rPr sz="2000" spc="-5" dirty="0">
                <a:latin typeface="Impact"/>
                <a:cs typeface="Impact"/>
              </a:rPr>
              <a:t>STUDENT,</a:t>
            </a:r>
            <a:r>
              <a:rPr sz="2000" spc="-10" dirty="0">
                <a:latin typeface="Impact"/>
                <a:cs typeface="Impact"/>
              </a:rPr>
              <a:t> </a:t>
            </a:r>
            <a:r>
              <a:rPr sz="2000" spc="-5" dirty="0">
                <a:latin typeface="Impact"/>
                <a:cs typeface="Impact"/>
              </a:rPr>
              <a:t>TRANSFER TO</a:t>
            </a:r>
            <a:r>
              <a:rPr sz="2000" spc="-10" dirty="0">
                <a:latin typeface="Impact"/>
                <a:cs typeface="Impact"/>
              </a:rPr>
              <a:t> </a:t>
            </a:r>
            <a:r>
              <a:rPr sz="2000" dirty="0">
                <a:latin typeface="Impact"/>
                <a:cs typeface="Impact"/>
              </a:rPr>
              <a:t>A</a:t>
            </a:r>
            <a:r>
              <a:rPr sz="2000" spc="-10" dirty="0">
                <a:latin typeface="Impact"/>
                <a:cs typeface="Impact"/>
              </a:rPr>
              <a:t> </a:t>
            </a:r>
            <a:r>
              <a:rPr sz="2000" spc="-5" dirty="0">
                <a:latin typeface="Impact"/>
                <a:cs typeface="Impact"/>
              </a:rPr>
              <a:t>DIFFERENT</a:t>
            </a:r>
            <a:r>
              <a:rPr sz="2000" spc="-10" dirty="0">
                <a:latin typeface="Impact"/>
                <a:cs typeface="Impact"/>
              </a:rPr>
              <a:t> </a:t>
            </a:r>
            <a:r>
              <a:rPr sz="2000" spc="-5" dirty="0">
                <a:latin typeface="Impact"/>
                <a:cs typeface="Impact"/>
              </a:rPr>
              <a:t>HIGHER EDUCATION</a:t>
            </a:r>
            <a:r>
              <a:rPr sz="2000" spc="-10" dirty="0">
                <a:latin typeface="Impact"/>
                <a:cs typeface="Impact"/>
              </a:rPr>
              <a:t> </a:t>
            </a:r>
            <a:r>
              <a:rPr sz="2000" spc="-5" dirty="0">
                <a:latin typeface="Impact"/>
                <a:cs typeface="Impact"/>
              </a:rPr>
              <a:t>INSTITUTION’S</a:t>
            </a:r>
            <a:r>
              <a:rPr sz="2000" spc="-10" dirty="0">
                <a:latin typeface="Impact"/>
                <a:cs typeface="Impact"/>
              </a:rPr>
              <a:t> </a:t>
            </a:r>
            <a:r>
              <a:rPr sz="2000" spc="-5" dirty="0">
                <a:latin typeface="Impact"/>
                <a:cs typeface="Impact"/>
              </a:rPr>
              <a:t>FACULTY OR</a:t>
            </a:r>
            <a:r>
              <a:rPr sz="2000" spc="-10" dirty="0">
                <a:latin typeface="Impact"/>
                <a:cs typeface="Impact"/>
              </a:rPr>
              <a:t> </a:t>
            </a:r>
            <a:r>
              <a:rPr sz="2000" spc="-5" dirty="0">
                <a:latin typeface="Impact"/>
                <a:cs typeface="Impact"/>
              </a:rPr>
              <a:t>PROGRAM</a:t>
            </a:r>
            <a:endParaRPr sz="2000">
              <a:latin typeface="Impact"/>
              <a:cs typeface="Impact"/>
            </a:endParaRPr>
          </a:p>
          <a:p>
            <a:pPr marL="180340" marR="5080">
              <a:lnSpc>
                <a:spcPct val="118800"/>
              </a:lnSpc>
              <a:spcBef>
                <a:spcPts val="330"/>
              </a:spcBef>
            </a:pPr>
            <a:r>
              <a:rPr sz="2000" spc="-5" dirty="0">
                <a:latin typeface="Impact"/>
                <a:cs typeface="Impact"/>
              </a:rPr>
              <a:t>WHICH IMPLEMENTS THE SAME EDUCATION PROGRAMS OR TRANSFER TO </a:t>
            </a:r>
            <a:r>
              <a:rPr sz="2000" dirty="0">
                <a:latin typeface="Impact"/>
                <a:cs typeface="Impact"/>
              </a:rPr>
              <a:t>A </a:t>
            </a:r>
            <a:r>
              <a:rPr sz="2000" spc="-5" dirty="0">
                <a:latin typeface="Impact"/>
                <a:cs typeface="Impact"/>
              </a:rPr>
              <a:t>DIFFERENT PROGRAM IN THE </a:t>
            </a:r>
            <a:r>
              <a:rPr sz="2000" spc="-340" dirty="0">
                <a:latin typeface="Impact"/>
                <a:cs typeface="Impact"/>
              </a:rPr>
              <a:t> </a:t>
            </a:r>
            <a:r>
              <a:rPr sz="2000" spc="-5" dirty="0">
                <a:latin typeface="Impact"/>
                <a:cs typeface="Impact"/>
              </a:rPr>
              <a:t>SAME</a:t>
            </a:r>
            <a:r>
              <a:rPr sz="2000" spc="-10" dirty="0">
                <a:latin typeface="Impact"/>
                <a:cs typeface="Impact"/>
              </a:rPr>
              <a:t> </a:t>
            </a:r>
            <a:r>
              <a:rPr sz="2000" spc="-5" dirty="0">
                <a:latin typeface="Impact"/>
                <a:cs typeface="Impact"/>
              </a:rPr>
              <a:t>HIGHER EDUCATION INSTITUTION WITHIN THE DEFINED</a:t>
            </a:r>
            <a:r>
              <a:rPr sz="2000" spc="-10" dirty="0">
                <a:latin typeface="Impact"/>
                <a:cs typeface="Impact"/>
              </a:rPr>
              <a:t> </a:t>
            </a:r>
            <a:r>
              <a:rPr sz="2000" spc="-5" dirty="0">
                <a:latin typeface="Impact"/>
                <a:cs typeface="Impact"/>
              </a:rPr>
              <a:t>RULES.</a:t>
            </a:r>
            <a:endParaRPr sz="2000">
              <a:latin typeface="Impact"/>
              <a:cs typeface="Impac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55"/>
            <a:ext cx="7069455" cy="848360"/>
          </a:xfrm>
          <a:prstGeom prst="rect">
            <a:avLst/>
          </a:prstGeom>
        </p:spPr>
        <p:txBody>
          <a:bodyPr vert="horz" wrap="square" lIns="0" tIns="12700" rIns="0" bIns="0" rtlCol="0">
            <a:spAutoFit/>
          </a:bodyPr>
          <a:lstStyle/>
          <a:p>
            <a:pPr marL="12700">
              <a:lnSpc>
                <a:spcPct val="100000"/>
              </a:lnSpc>
              <a:spcBef>
                <a:spcPts val="100"/>
              </a:spcBef>
            </a:pPr>
            <a:r>
              <a:rPr spc="-5" dirty="0"/>
              <a:t>LATERAL</a:t>
            </a:r>
            <a:r>
              <a:rPr spc="-90" dirty="0"/>
              <a:t> </a:t>
            </a:r>
            <a:r>
              <a:rPr spc="-10" dirty="0"/>
              <a:t>TRANSFER/QUOTA</a:t>
            </a:r>
          </a:p>
        </p:txBody>
      </p:sp>
      <p:sp>
        <p:nvSpPr>
          <p:cNvPr id="3" name="object 3"/>
          <p:cNvSpPr txBox="1"/>
          <p:nvPr/>
        </p:nvSpPr>
        <p:spPr>
          <a:xfrm>
            <a:off x="819780" y="2521844"/>
            <a:ext cx="9818370" cy="2333625"/>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TRANSFERS</a:t>
            </a:r>
            <a:r>
              <a:rPr sz="2000" spc="-10" dirty="0">
                <a:latin typeface="Impact"/>
                <a:cs typeface="Impact"/>
              </a:rPr>
              <a:t> </a:t>
            </a:r>
            <a:r>
              <a:rPr sz="2000" spc="-5" dirty="0">
                <a:latin typeface="Impact"/>
                <a:cs typeface="Impact"/>
              </a:rPr>
              <a:t>CAN</a:t>
            </a:r>
            <a:r>
              <a:rPr sz="2000" spc="-10" dirty="0">
                <a:latin typeface="Impact"/>
                <a:cs typeface="Impact"/>
              </a:rPr>
              <a:t> </a:t>
            </a:r>
            <a:r>
              <a:rPr sz="2000" spc="-5" dirty="0">
                <a:latin typeface="Impact"/>
                <a:cs typeface="Impact"/>
              </a:rPr>
              <a:t>ONLY BE</a:t>
            </a:r>
            <a:r>
              <a:rPr sz="2000" spc="-10" dirty="0">
                <a:latin typeface="Impact"/>
                <a:cs typeface="Impact"/>
              </a:rPr>
              <a:t> </a:t>
            </a:r>
            <a:r>
              <a:rPr sz="2000" spc="-5" dirty="0">
                <a:latin typeface="Impact"/>
                <a:cs typeface="Impact"/>
              </a:rPr>
              <a:t>DONE WITHIN</a:t>
            </a:r>
            <a:r>
              <a:rPr sz="2000" spc="-10" dirty="0">
                <a:latin typeface="Impact"/>
                <a:cs typeface="Impact"/>
              </a:rPr>
              <a:t> </a:t>
            </a:r>
            <a:r>
              <a:rPr sz="2000" spc="-5" dirty="0">
                <a:latin typeface="Impact"/>
                <a:cs typeface="Impact"/>
              </a:rPr>
              <a:t>THE</a:t>
            </a:r>
            <a:r>
              <a:rPr sz="2000" spc="-10" dirty="0">
                <a:latin typeface="Impact"/>
                <a:cs typeface="Impact"/>
              </a:rPr>
              <a:t> </a:t>
            </a:r>
            <a:r>
              <a:rPr sz="2000" spc="-5" dirty="0">
                <a:latin typeface="Impact"/>
                <a:cs typeface="Impact"/>
              </a:rPr>
              <a:t>ANNOUNCED QUOTAS</a:t>
            </a:r>
            <a:r>
              <a:rPr sz="2000" spc="-10" dirty="0">
                <a:latin typeface="Impact"/>
                <a:cs typeface="Impact"/>
              </a:rPr>
              <a:t> </a:t>
            </a:r>
            <a:r>
              <a:rPr sz="2000" spc="-5" dirty="0">
                <a:latin typeface="Impact"/>
                <a:cs typeface="Impact"/>
              </a:rPr>
              <a:t>AND CONDITIONS</a:t>
            </a:r>
            <a:r>
              <a:rPr sz="2000" spc="-10" dirty="0">
                <a:latin typeface="Impact"/>
                <a:cs typeface="Impact"/>
              </a:rPr>
              <a:t> </a:t>
            </a:r>
            <a:r>
              <a:rPr sz="2000" spc="-5" dirty="0">
                <a:latin typeface="Impact"/>
                <a:cs typeface="Impact"/>
              </a:rPr>
              <a:t>FOR DIFFERENT</a:t>
            </a:r>
            <a:endParaRPr sz="2000">
              <a:latin typeface="Impact"/>
              <a:cs typeface="Impact"/>
            </a:endParaRPr>
          </a:p>
          <a:p>
            <a:pPr marL="180340" marR="392430">
              <a:lnSpc>
                <a:spcPct val="118800"/>
              </a:lnSpc>
              <a:spcBef>
                <a:spcPts val="330"/>
              </a:spcBef>
            </a:pPr>
            <a:r>
              <a:rPr sz="2000" spc="-5" dirty="0">
                <a:latin typeface="Impact"/>
                <a:cs typeface="Impact"/>
              </a:rPr>
              <a:t>HIGHER EDUCATION INSTITUTIONS DIPLOMA PROGRAMS AND FOR INTERNAL TRANSFER DIPLOMA </a:t>
            </a:r>
            <a:r>
              <a:rPr sz="2000" spc="-340" dirty="0">
                <a:latin typeface="Impact"/>
                <a:cs typeface="Impact"/>
              </a:rPr>
              <a:t> </a:t>
            </a:r>
            <a:r>
              <a:rPr sz="2000" spc="-5" dirty="0">
                <a:latin typeface="Impact"/>
                <a:cs typeface="Impact"/>
              </a:rPr>
              <a:t>PROGRAMS.</a:t>
            </a:r>
            <a:endParaRPr sz="2000">
              <a:latin typeface="Impact"/>
              <a:cs typeface="Impact"/>
            </a:endParaRPr>
          </a:p>
          <a:p>
            <a:pPr marL="180340" marR="5080" indent="-167640">
              <a:lnSpc>
                <a:spcPct val="121700"/>
              </a:lnSpc>
              <a:spcBef>
                <a:spcPts val="570"/>
              </a:spcBef>
              <a:buClr>
                <a:srgbClr val="B80D0F"/>
              </a:buClr>
              <a:buSzPct val="160000"/>
              <a:buFont typeface="Arial MT"/>
              <a:buChar char="•"/>
              <a:tabLst>
                <a:tab pos="180340" algn="l"/>
              </a:tabLst>
            </a:pPr>
            <a:r>
              <a:rPr sz="2000" spc="-5" dirty="0">
                <a:latin typeface="Impact"/>
                <a:cs typeface="Impact"/>
              </a:rPr>
              <a:t>QUOTAS PASSED AND APPROVED BY THE SENATE, WILL BE PUBLISHED ON IŞIK UNIVERSITY WEB PAGE </a:t>
            </a:r>
            <a:r>
              <a:rPr sz="2000" spc="-340" dirty="0">
                <a:latin typeface="Impact"/>
                <a:cs typeface="Impact"/>
              </a:rPr>
              <a:t> </a:t>
            </a:r>
            <a:r>
              <a:rPr sz="2000" spc="-5" dirty="0">
                <a:latin typeface="Impact"/>
                <a:cs typeface="Impact"/>
              </a:rPr>
              <a:t>DURING</a:t>
            </a:r>
            <a:r>
              <a:rPr sz="2000" spc="-10" dirty="0">
                <a:latin typeface="Impact"/>
                <a:cs typeface="Impact"/>
              </a:rPr>
              <a:t> </a:t>
            </a:r>
            <a:r>
              <a:rPr sz="2000" spc="-5" dirty="0">
                <a:latin typeface="Impact"/>
                <a:cs typeface="Impact"/>
              </a:rPr>
              <a:t>THE ACADEMIC</a:t>
            </a:r>
            <a:r>
              <a:rPr sz="2000" spc="-10" dirty="0">
                <a:latin typeface="Impact"/>
                <a:cs typeface="Impact"/>
              </a:rPr>
              <a:t> </a:t>
            </a:r>
            <a:r>
              <a:rPr sz="2000" spc="-5" dirty="0">
                <a:latin typeface="Impact"/>
                <a:cs typeface="Impact"/>
              </a:rPr>
              <a:t>YEAR “FALL</a:t>
            </a:r>
            <a:r>
              <a:rPr sz="2000" spc="-10" dirty="0">
                <a:latin typeface="Impact"/>
                <a:cs typeface="Impact"/>
              </a:rPr>
              <a:t> </a:t>
            </a:r>
            <a:r>
              <a:rPr sz="2000" spc="-5" dirty="0">
                <a:latin typeface="Impact"/>
                <a:cs typeface="Impact"/>
              </a:rPr>
              <a:t>AND SPRING” SEMESTER</a:t>
            </a:r>
            <a:r>
              <a:rPr sz="2000" spc="-10" dirty="0">
                <a:latin typeface="Impact"/>
                <a:cs typeface="Impact"/>
              </a:rPr>
              <a:t> </a:t>
            </a:r>
            <a:r>
              <a:rPr sz="2000" spc="-5" dirty="0">
                <a:latin typeface="Impact"/>
                <a:cs typeface="Impact"/>
              </a:rPr>
              <a:t>WITH THE</a:t>
            </a:r>
            <a:r>
              <a:rPr sz="2000" spc="-10" dirty="0">
                <a:latin typeface="Impact"/>
                <a:cs typeface="Impact"/>
              </a:rPr>
              <a:t> </a:t>
            </a:r>
            <a:r>
              <a:rPr sz="2000" spc="-5" dirty="0">
                <a:latin typeface="Impact"/>
                <a:cs typeface="Impact"/>
              </a:rPr>
              <a:t>APPLICATION CALENDAR.</a:t>
            </a:r>
            <a:endParaRPr sz="2000">
              <a:latin typeface="Impact"/>
              <a:cs typeface="Impac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55"/>
            <a:ext cx="7519034" cy="848360"/>
          </a:xfrm>
          <a:prstGeom prst="rect">
            <a:avLst/>
          </a:prstGeom>
        </p:spPr>
        <p:txBody>
          <a:bodyPr vert="horz" wrap="square" lIns="0" tIns="12700" rIns="0" bIns="0" rtlCol="0">
            <a:spAutoFit/>
          </a:bodyPr>
          <a:lstStyle/>
          <a:p>
            <a:pPr marL="12700">
              <a:lnSpc>
                <a:spcPct val="100000"/>
              </a:lnSpc>
              <a:spcBef>
                <a:spcPts val="100"/>
              </a:spcBef>
            </a:pPr>
            <a:r>
              <a:rPr spc="-15" dirty="0"/>
              <a:t>TYPES</a:t>
            </a:r>
            <a:r>
              <a:rPr spc="-40" dirty="0"/>
              <a:t> </a:t>
            </a:r>
            <a:r>
              <a:rPr spc="-5" dirty="0"/>
              <a:t>OF</a:t>
            </a:r>
            <a:r>
              <a:rPr spc="-35" dirty="0"/>
              <a:t> </a:t>
            </a:r>
            <a:r>
              <a:rPr spc="-5" dirty="0"/>
              <a:t>LATERAL</a:t>
            </a:r>
            <a:r>
              <a:rPr spc="-35" dirty="0"/>
              <a:t> </a:t>
            </a:r>
            <a:r>
              <a:rPr spc="-10" dirty="0"/>
              <a:t>TRANSFER</a:t>
            </a:r>
          </a:p>
        </p:txBody>
      </p:sp>
      <p:sp>
        <p:nvSpPr>
          <p:cNvPr id="3" name="object 3"/>
          <p:cNvSpPr txBox="1"/>
          <p:nvPr/>
        </p:nvSpPr>
        <p:spPr>
          <a:xfrm>
            <a:off x="758825" y="2084615"/>
            <a:ext cx="7526020" cy="3074035"/>
          </a:xfrm>
          <a:prstGeom prst="rect">
            <a:avLst/>
          </a:prstGeom>
        </p:spPr>
        <p:txBody>
          <a:bodyPr vert="horz" wrap="square" lIns="0" tIns="123825" rIns="0" bIns="0" rtlCol="0">
            <a:spAutoFit/>
          </a:bodyPr>
          <a:lstStyle/>
          <a:p>
            <a:pPr marL="12700">
              <a:lnSpc>
                <a:spcPct val="100000"/>
              </a:lnSpc>
              <a:spcBef>
                <a:spcPts val="975"/>
              </a:spcBef>
            </a:pPr>
            <a:r>
              <a:rPr sz="2000" spc="-5" dirty="0">
                <a:latin typeface="Impact"/>
                <a:cs typeface="Impact"/>
              </a:rPr>
              <a:t>LATERAL</a:t>
            </a:r>
            <a:r>
              <a:rPr sz="2000" spc="-15" dirty="0">
                <a:latin typeface="Impact"/>
                <a:cs typeface="Impact"/>
              </a:rPr>
              <a:t> </a:t>
            </a:r>
            <a:r>
              <a:rPr sz="2000" spc="-5" dirty="0">
                <a:latin typeface="Impact"/>
                <a:cs typeface="Impact"/>
              </a:rPr>
              <a:t>TRANSFERS</a:t>
            </a:r>
            <a:r>
              <a:rPr sz="2000" spc="-15" dirty="0">
                <a:latin typeface="Impact"/>
                <a:cs typeface="Impact"/>
              </a:rPr>
              <a:t> </a:t>
            </a:r>
            <a:r>
              <a:rPr sz="2000" spc="-5" dirty="0">
                <a:latin typeface="Impact"/>
                <a:cs typeface="Impact"/>
              </a:rPr>
              <a:t>IN</a:t>
            </a:r>
            <a:r>
              <a:rPr sz="2000" spc="-15" dirty="0">
                <a:latin typeface="Impact"/>
                <a:cs typeface="Impact"/>
              </a:rPr>
              <a:t> </a:t>
            </a:r>
            <a:r>
              <a:rPr sz="2000" spc="-5" dirty="0">
                <a:latin typeface="Impact"/>
                <a:cs typeface="Impact"/>
              </a:rPr>
              <a:t>UNIVERSITIES,</a:t>
            </a:r>
            <a:r>
              <a:rPr sz="2000" spc="-10" dirty="0">
                <a:latin typeface="Impact"/>
                <a:cs typeface="Impact"/>
              </a:rPr>
              <a:t> </a:t>
            </a:r>
            <a:r>
              <a:rPr sz="2000" spc="-5" dirty="0">
                <a:latin typeface="Impact"/>
                <a:cs typeface="Impact"/>
              </a:rPr>
              <a:t>ACCORDING</a:t>
            </a:r>
            <a:r>
              <a:rPr sz="2000" spc="-15" dirty="0">
                <a:latin typeface="Impact"/>
                <a:cs typeface="Impact"/>
              </a:rPr>
              <a:t> </a:t>
            </a:r>
            <a:r>
              <a:rPr sz="2000" spc="-5" dirty="0">
                <a:latin typeface="Impact"/>
                <a:cs typeface="Impact"/>
              </a:rPr>
              <a:t>TO</a:t>
            </a:r>
            <a:r>
              <a:rPr sz="2000" spc="-15" dirty="0">
                <a:latin typeface="Impact"/>
                <a:cs typeface="Impact"/>
              </a:rPr>
              <a:t> </a:t>
            </a:r>
            <a:r>
              <a:rPr sz="2000" spc="-5" dirty="0">
                <a:latin typeface="Impact"/>
                <a:cs typeface="Impact"/>
              </a:rPr>
              <a:t>RELATED</a:t>
            </a:r>
            <a:r>
              <a:rPr sz="2000" spc="-10" dirty="0">
                <a:latin typeface="Impact"/>
                <a:cs typeface="Impact"/>
              </a:rPr>
              <a:t> </a:t>
            </a:r>
            <a:r>
              <a:rPr sz="2000" spc="-5" dirty="0">
                <a:latin typeface="Impact"/>
                <a:cs typeface="Impact"/>
              </a:rPr>
              <a:t>REGULATIONS;</a:t>
            </a:r>
            <a:endParaRPr sz="2000">
              <a:latin typeface="Impact"/>
              <a:cs typeface="Impact"/>
            </a:endParaRPr>
          </a:p>
          <a:p>
            <a:pPr marL="241300" indent="-168275">
              <a:lnSpc>
                <a:spcPct val="100000"/>
              </a:lnSpc>
              <a:spcBef>
                <a:spcPts val="1400"/>
              </a:spcBef>
              <a:buClr>
                <a:srgbClr val="B80D0F"/>
              </a:buClr>
              <a:buSzPct val="160000"/>
              <a:buFont typeface="Arial MT"/>
              <a:buChar char="•"/>
              <a:tabLst>
                <a:tab pos="241300" algn="l"/>
              </a:tabLst>
            </a:pPr>
            <a:r>
              <a:rPr sz="2000" spc="-5" dirty="0">
                <a:latin typeface="Impact"/>
                <a:cs typeface="Impact"/>
              </a:rPr>
              <a:t>INTRA-INSTITUTIONA</a:t>
            </a:r>
            <a:r>
              <a:rPr sz="2000" dirty="0">
                <a:latin typeface="Impact"/>
                <a:cs typeface="Impact"/>
              </a:rPr>
              <a:t>L</a:t>
            </a:r>
            <a:r>
              <a:rPr sz="2000" spc="-5" dirty="0">
                <a:latin typeface="Impact"/>
                <a:cs typeface="Impact"/>
              </a:rPr>
              <a:t> TRANSFER</a:t>
            </a:r>
            <a:endParaRPr sz="2000">
              <a:latin typeface="Impact"/>
              <a:cs typeface="Impact"/>
            </a:endParaRPr>
          </a:p>
          <a:p>
            <a:pPr marL="241300" indent="-168275">
              <a:lnSpc>
                <a:spcPct val="100000"/>
              </a:lnSpc>
              <a:spcBef>
                <a:spcPts val="1785"/>
              </a:spcBef>
              <a:buClr>
                <a:srgbClr val="B80D0F"/>
              </a:buClr>
              <a:buSzPct val="160000"/>
              <a:buFont typeface="Arial MT"/>
              <a:buChar char="•"/>
              <a:tabLst>
                <a:tab pos="241300" algn="l"/>
              </a:tabLst>
            </a:pPr>
            <a:r>
              <a:rPr sz="2000" spc="-5" dirty="0">
                <a:latin typeface="Impact"/>
                <a:cs typeface="Impact"/>
              </a:rPr>
              <a:t>INTER-INSTITUTIONA</a:t>
            </a:r>
            <a:r>
              <a:rPr sz="2000" dirty="0">
                <a:latin typeface="Impact"/>
                <a:cs typeface="Impact"/>
              </a:rPr>
              <a:t>L</a:t>
            </a:r>
            <a:r>
              <a:rPr sz="2000" spc="-5" dirty="0">
                <a:latin typeface="Impact"/>
                <a:cs typeface="Impact"/>
              </a:rPr>
              <a:t> TRANSFER</a:t>
            </a:r>
            <a:endParaRPr sz="2000">
              <a:latin typeface="Impact"/>
              <a:cs typeface="Impact"/>
            </a:endParaRPr>
          </a:p>
          <a:p>
            <a:pPr marL="12700" marR="1874520" indent="60960">
              <a:lnSpc>
                <a:spcPts val="4470"/>
              </a:lnSpc>
              <a:spcBef>
                <a:spcPts val="1210"/>
              </a:spcBef>
              <a:buClr>
                <a:srgbClr val="B80D0F"/>
              </a:buClr>
              <a:buSzPct val="160000"/>
              <a:buFont typeface="Arial MT"/>
              <a:buChar char="•"/>
              <a:tabLst>
                <a:tab pos="241300" algn="l"/>
              </a:tabLst>
            </a:pPr>
            <a:r>
              <a:rPr sz="2000" spc="-5" dirty="0">
                <a:latin typeface="Impact"/>
                <a:cs typeface="Impact"/>
              </a:rPr>
              <a:t>INTRA/INTER-INSTITUTIONAL TRANSFER UNDER ANNEX-1 </a:t>
            </a:r>
            <a:r>
              <a:rPr sz="2000" spc="-340" dirty="0">
                <a:latin typeface="Impact"/>
                <a:cs typeface="Impact"/>
              </a:rPr>
              <a:t> </a:t>
            </a:r>
            <a:r>
              <a:rPr sz="2000" spc="-5" dirty="0">
                <a:latin typeface="Impact"/>
                <a:cs typeface="Impact"/>
              </a:rPr>
              <a:t>AS</a:t>
            </a:r>
            <a:r>
              <a:rPr sz="2000" spc="-10" dirty="0">
                <a:latin typeface="Impact"/>
                <a:cs typeface="Impact"/>
              </a:rPr>
              <a:t> </a:t>
            </a:r>
            <a:r>
              <a:rPr sz="2000" spc="-5" dirty="0">
                <a:latin typeface="Impact"/>
                <a:cs typeface="Impact"/>
              </a:rPr>
              <a:t>CLASSIFIED.</a:t>
            </a:r>
            <a:endParaRPr sz="2000">
              <a:latin typeface="Impact"/>
              <a:cs typeface="Impac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320983"/>
            <a:ext cx="8006080" cy="1433195"/>
          </a:xfrm>
          <a:prstGeom prst="rect">
            <a:avLst/>
          </a:prstGeom>
        </p:spPr>
        <p:txBody>
          <a:bodyPr vert="horz" wrap="square" lIns="0" tIns="96520" rIns="0" bIns="0" rtlCol="0">
            <a:spAutoFit/>
          </a:bodyPr>
          <a:lstStyle/>
          <a:p>
            <a:pPr marL="12700" marR="5080">
              <a:lnSpc>
                <a:spcPts val="5250"/>
              </a:lnSpc>
              <a:spcBef>
                <a:spcPts val="760"/>
              </a:spcBef>
            </a:pPr>
            <a:r>
              <a:rPr sz="4850" spc="-5" dirty="0"/>
              <a:t>INTRA-INSTITUTIONAL</a:t>
            </a:r>
            <a:r>
              <a:rPr sz="4850" spc="20" dirty="0"/>
              <a:t> </a:t>
            </a:r>
            <a:r>
              <a:rPr sz="4850" spc="-10" dirty="0"/>
              <a:t>TRANSFER/ </a:t>
            </a:r>
            <a:r>
              <a:rPr sz="4850" spc="-840" dirty="0"/>
              <a:t> </a:t>
            </a:r>
            <a:r>
              <a:rPr sz="4850" spc="-5" dirty="0"/>
              <a:t>TRANSFER</a:t>
            </a:r>
            <a:r>
              <a:rPr sz="4850" spc="-25" dirty="0"/>
              <a:t> </a:t>
            </a:r>
            <a:r>
              <a:rPr sz="4850" dirty="0"/>
              <a:t>WITH</a:t>
            </a:r>
            <a:r>
              <a:rPr sz="4850" spc="-20" dirty="0"/>
              <a:t> </a:t>
            </a:r>
            <a:r>
              <a:rPr sz="4850" spc="-5" dirty="0"/>
              <a:t>CENTRAL</a:t>
            </a:r>
            <a:r>
              <a:rPr sz="4850" spc="-25" dirty="0"/>
              <a:t> </a:t>
            </a:r>
            <a:r>
              <a:rPr sz="4850" dirty="0"/>
              <a:t>SCORE</a:t>
            </a:r>
            <a:endParaRPr sz="4850"/>
          </a:p>
        </p:txBody>
      </p:sp>
      <p:sp>
        <p:nvSpPr>
          <p:cNvPr id="3" name="object 3"/>
          <p:cNvSpPr txBox="1"/>
          <p:nvPr/>
        </p:nvSpPr>
        <p:spPr>
          <a:xfrm>
            <a:off x="819780" y="2698057"/>
            <a:ext cx="10158095" cy="1981200"/>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REGARDLESS</a:t>
            </a:r>
            <a:r>
              <a:rPr sz="2000" spc="-10" dirty="0">
                <a:latin typeface="Impact"/>
                <a:cs typeface="Impact"/>
              </a:rPr>
              <a:t> </a:t>
            </a:r>
            <a:r>
              <a:rPr sz="2000" spc="-5" dirty="0">
                <a:latin typeface="Impact"/>
                <a:cs typeface="Impact"/>
              </a:rPr>
              <a:t>OF</a:t>
            </a:r>
            <a:r>
              <a:rPr sz="2000" spc="-10" dirty="0">
                <a:latin typeface="Impact"/>
                <a:cs typeface="Impact"/>
              </a:rPr>
              <a:t> </a:t>
            </a:r>
            <a:r>
              <a:rPr sz="2000" spc="-5" dirty="0">
                <a:latin typeface="Impact"/>
                <a:cs typeface="Impact"/>
              </a:rPr>
              <a:t>SUCCESS</a:t>
            </a:r>
            <a:r>
              <a:rPr sz="2000" spc="-10" dirty="0">
                <a:latin typeface="Impact"/>
                <a:cs typeface="Impact"/>
              </a:rPr>
              <a:t> </a:t>
            </a:r>
            <a:r>
              <a:rPr sz="2000" spc="-5" dirty="0">
                <a:latin typeface="Impact"/>
                <a:cs typeface="Impact"/>
              </a:rPr>
              <a:t>CONDITIONS</a:t>
            </a:r>
            <a:r>
              <a:rPr sz="2000" spc="-10" dirty="0">
                <a:latin typeface="Impact"/>
                <a:cs typeface="Impact"/>
              </a:rPr>
              <a:t> </a:t>
            </a:r>
            <a:r>
              <a:rPr sz="2000" spc="-5" dirty="0">
                <a:latin typeface="Impact"/>
                <a:cs typeface="Impact"/>
              </a:rPr>
              <a:t>AND</a:t>
            </a:r>
            <a:r>
              <a:rPr sz="2000" spc="-10" dirty="0">
                <a:latin typeface="Impact"/>
                <a:cs typeface="Impact"/>
              </a:rPr>
              <a:t> </a:t>
            </a:r>
            <a:r>
              <a:rPr sz="2000" spc="-5" dirty="0">
                <a:latin typeface="Impact"/>
                <a:cs typeface="Impact"/>
              </a:rPr>
              <a:t>PROGRAM</a:t>
            </a:r>
            <a:r>
              <a:rPr sz="2000" spc="-10" dirty="0">
                <a:latin typeface="Impact"/>
                <a:cs typeface="Impact"/>
              </a:rPr>
              <a:t> </a:t>
            </a:r>
            <a:r>
              <a:rPr sz="2000" spc="-5" dirty="0">
                <a:latin typeface="Impact"/>
                <a:cs typeface="Impact"/>
              </a:rPr>
              <a:t>EQUIVALENCE, EVALUATION</a:t>
            </a:r>
            <a:r>
              <a:rPr sz="2000" spc="-10" dirty="0">
                <a:latin typeface="Impact"/>
                <a:cs typeface="Impact"/>
              </a:rPr>
              <a:t> </a:t>
            </a:r>
            <a:r>
              <a:rPr sz="2000" spc="-5" dirty="0">
                <a:latin typeface="Impact"/>
                <a:cs typeface="Impact"/>
              </a:rPr>
              <a:t>IS</a:t>
            </a:r>
            <a:r>
              <a:rPr sz="2000" spc="-10" dirty="0">
                <a:latin typeface="Impact"/>
                <a:cs typeface="Impact"/>
              </a:rPr>
              <a:t> </a:t>
            </a:r>
            <a:r>
              <a:rPr sz="2000" spc="-5" dirty="0">
                <a:latin typeface="Impact"/>
                <a:cs typeface="Impact"/>
              </a:rPr>
              <a:t>DONE</a:t>
            </a:r>
            <a:r>
              <a:rPr sz="2000" spc="-10" dirty="0">
                <a:latin typeface="Impact"/>
                <a:cs typeface="Impact"/>
              </a:rPr>
              <a:t> </a:t>
            </a:r>
            <a:r>
              <a:rPr sz="2000" spc="-5" dirty="0">
                <a:latin typeface="Impact"/>
                <a:cs typeface="Impact"/>
              </a:rPr>
              <a:t>ACCORDING</a:t>
            </a:r>
            <a:endParaRPr sz="2000">
              <a:latin typeface="Impact"/>
              <a:cs typeface="Impact"/>
            </a:endParaRPr>
          </a:p>
          <a:p>
            <a:pPr marL="180340" marR="5080" algn="just">
              <a:lnSpc>
                <a:spcPct val="118800"/>
              </a:lnSpc>
              <a:spcBef>
                <a:spcPts val="330"/>
              </a:spcBef>
            </a:pPr>
            <a:r>
              <a:rPr sz="2000" spc="-5" dirty="0">
                <a:latin typeface="Impact"/>
                <a:cs typeface="Impact"/>
              </a:rPr>
              <a:t>TO THE SCORES RECEIVED BY THE STUDENT IN THE YEAR OF REGISTRATION TO OUR UNIVERSITY. SCORES </a:t>
            </a:r>
            <a:r>
              <a:rPr sz="2000" dirty="0">
                <a:latin typeface="Impact"/>
                <a:cs typeface="Impact"/>
              </a:rPr>
              <a:t> </a:t>
            </a:r>
            <a:r>
              <a:rPr sz="2000" spc="-5" dirty="0">
                <a:latin typeface="Impact"/>
                <a:cs typeface="Impact"/>
              </a:rPr>
              <a:t>RECEIVED IN THE YEAR OF REGISTRATION MUST BE EQUAL TO OR HIGHER THAN THE BASE SCORES OF THE </a:t>
            </a:r>
            <a:r>
              <a:rPr sz="2000" dirty="0">
                <a:latin typeface="Impact"/>
                <a:cs typeface="Impact"/>
              </a:rPr>
              <a:t> </a:t>
            </a:r>
            <a:r>
              <a:rPr sz="2000" spc="-5" dirty="0">
                <a:latin typeface="Impact"/>
                <a:cs typeface="Impact"/>
              </a:rPr>
              <a:t>DESIRED PROGRAM TO TRANSFER. IT IS POSSIBLE TO APPLY FOR LATERAL TRANSFER ON EVERY PROGRAM </a:t>
            </a:r>
            <a:r>
              <a:rPr sz="2000" spc="-340" dirty="0">
                <a:latin typeface="Impact"/>
                <a:cs typeface="Impact"/>
              </a:rPr>
              <a:t> </a:t>
            </a:r>
            <a:r>
              <a:rPr sz="2000" spc="-5" dirty="0">
                <a:latin typeface="Impact"/>
                <a:cs typeface="Impact"/>
              </a:rPr>
              <a:t>IF</a:t>
            </a:r>
            <a:r>
              <a:rPr sz="2000" spc="-10" dirty="0">
                <a:latin typeface="Impact"/>
                <a:cs typeface="Impact"/>
              </a:rPr>
              <a:t> </a:t>
            </a:r>
            <a:r>
              <a:rPr sz="2000" spc="-5" dirty="0">
                <a:latin typeface="Impact"/>
                <a:cs typeface="Impact"/>
              </a:rPr>
              <a:t>BASE SCORES ARE ENOUGH TO DO SO.</a:t>
            </a:r>
            <a:endParaRPr sz="2000">
              <a:latin typeface="Impact"/>
              <a:cs typeface="Impac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364570"/>
            <a:ext cx="9574530" cy="1433195"/>
          </a:xfrm>
          <a:prstGeom prst="rect">
            <a:avLst/>
          </a:prstGeom>
        </p:spPr>
        <p:txBody>
          <a:bodyPr vert="horz" wrap="square" lIns="0" tIns="13970" rIns="0" bIns="0" rtlCol="0">
            <a:spAutoFit/>
          </a:bodyPr>
          <a:lstStyle/>
          <a:p>
            <a:pPr marL="12700">
              <a:lnSpc>
                <a:spcPts val="5535"/>
              </a:lnSpc>
              <a:spcBef>
                <a:spcPts val="110"/>
              </a:spcBef>
            </a:pPr>
            <a:r>
              <a:rPr sz="4850" spc="-5" dirty="0"/>
              <a:t>INTRA-INSTITUTIONAL</a:t>
            </a:r>
            <a:r>
              <a:rPr sz="4850" dirty="0"/>
              <a:t> </a:t>
            </a:r>
            <a:r>
              <a:rPr sz="4850" spc="-10" dirty="0"/>
              <a:t>TRANSFER</a:t>
            </a:r>
            <a:endParaRPr sz="4850"/>
          </a:p>
          <a:p>
            <a:pPr marL="12700">
              <a:lnSpc>
                <a:spcPts val="5535"/>
              </a:lnSpc>
            </a:pPr>
            <a:r>
              <a:rPr sz="4850" dirty="0"/>
              <a:t>/TRANSFER</a:t>
            </a:r>
            <a:r>
              <a:rPr sz="4850" spc="-20" dirty="0"/>
              <a:t> </a:t>
            </a:r>
            <a:r>
              <a:rPr sz="4850" dirty="0"/>
              <a:t>WITH</a:t>
            </a:r>
            <a:r>
              <a:rPr sz="4850" spc="-15" dirty="0"/>
              <a:t> </a:t>
            </a:r>
            <a:r>
              <a:rPr sz="4850" dirty="0"/>
              <a:t>GRADE</a:t>
            </a:r>
            <a:r>
              <a:rPr sz="4850" spc="-15" dirty="0"/>
              <a:t> </a:t>
            </a:r>
            <a:r>
              <a:rPr sz="4850" spc="-5" dirty="0"/>
              <a:t>POINT</a:t>
            </a:r>
            <a:r>
              <a:rPr sz="4850" spc="-20" dirty="0"/>
              <a:t> </a:t>
            </a:r>
            <a:r>
              <a:rPr sz="4850" spc="-5" dirty="0"/>
              <a:t>AVERAGE</a:t>
            </a:r>
            <a:endParaRPr sz="4850"/>
          </a:p>
        </p:txBody>
      </p:sp>
      <p:sp>
        <p:nvSpPr>
          <p:cNvPr id="3" name="object 3"/>
          <p:cNvSpPr txBox="1"/>
          <p:nvPr/>
        </p:nvSpPr>
        <p:spPr>
          <a:xfrm>
            <a:off x="852437" y="2235088"/>
            <a:ext cx="10103485" cy="2924175"/>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STUDENTS</a:t>
            </a:r>
            <a:r>
              <a:rPr sz="2000" spc="-10" dirty="0">
                <a:latin typeface="Impact"/>
                <a:cs typeface="Impact"/>
              </a:rPr>
              <a:t> </a:t>
            </a:r>
            <a:r>
              <a:rPr sz="2000" spc="-5" dirty="0">
                <a:latin typeface="Impact"/>
                <a:cs typeface="Impact"/>
              </a:rPr>
              <a:t>CAN</a:t>
            </a:r>
            <a:r>
              <a:rPr sz="2000" spc="-10" dirty="0">
                <a:latin typeface="Impact"/>
                <a:cs typeface="Impact"/>
              </a:rPr>
              <a:t> </a:t>
            </a:r>
            <a:r>
              <a:rPr sz="2000" spc="-5" dirty="0">
                <a:latin typeface="Impact"/>
                <a:cs typeface="Impact"/>
              </a:rPr>
              <a:t>APPLY FOR</a:t>
            </a:r>
            <a:r>
              <a:rPr sz="2000" spc="-10" dirty="0">
                <a:latin typeface="Impact"/>
                <a:cs typeface="Impact"/>
              </a:rPr>
              <a:t> </a:t>
            </a:r>
            <a:r>
              <a:rPr sz="2000" spc="-5" dirty="0">
                <a:latin typeface="Impact"/>
                <a:cs typeface="Impact"/>
              </a:rPr>
              <a:t>INTERNAL TRANSFER</a:t>
            </a:r>
            <a:r>
              <a:rPr sz="2000" spc="-10" dirty="0">
                <a:latin typeface="Impact"/>
                <a:cs typeface="Impact"/>
              </a:rPr>
              <a:t> </a:t>
            </a:r>
            <a:r>
              <a:rPr sz="2000" spc="-5" dirty="0">
                <a:latin typeface="Impact"/>
                <a:cs typeface="Impact"/>
              </a:rPr>
              <a:t>TO</a:t>
            </a:r>
            <a:r>
              <a:rPr sz="2000" spc="-10" dirty="0">
                <a:latin typeface="Impact"/>
                <a:cs typeface="Impact"/>
              </a:rPr>
              <a:t> </a:t>
            </a:r>
            <a:r>
              <a:rPr sz="2000" spc="-5" dirty="0">
                <a:latin typeface="Impact"/>
                <a:cs typeface="Impact"/>
              </a:rPr>
              <a:t>DEPARTMENTS THAT</a:t>
            </a:r>
            <a:r>
              <a:rPr sz="2000" spc="-10" dirty="0">
                <a:latin typeface="Impact"/>
                <a:cs typeface="Impact"/>
              </a:rPr>
              <a:t> </a:t>
            </a:r>
            <a:r>
              <a:rPr sz="2000" spc="-5" dirty="0">
                <a:latin typeface="Impact"/>
                <a:cs typeface="Impact"/>
              </a:rPr>
              <a:t>ARE EQUIVALENT</a:t>
            </a:r>
            <a:r>
              <a:rPr sz="2000" spc="-10" dirty="0">
                <a:latin typeface="Impact"/>
                <a:cs typeface="Impact"/>
              </a:rPr>
              <a:t> </a:t>
            </a:r>
            <a:r>
              <a:rPr sz="2000" spc="-5" dirty="0">
                <a:latin typeface="Impact"/>
                <a:cs typeface="Impact"/>
              </a:rPr>
              <a:t>TO THE</a:t>
            </a:r>
            <a:endParaRPr sz="2000">
              <a:latin typeface="Impact"/>
              <a:cs typeface="Impact"/>
            </a:endParaRPr>
          </a:p>
          <a:p>
            <a:pPr marL="180340" marR="7620">
              <a:lnSpc>
                <a:spcPct val="118800"/>
              </a:lnSpc>
              <a:spcBef>
                <a:spcPts val="330"/>
              </a:spcBef>
            </a:pPr>
            <a:r>
              <a:rPr sz="2000" spc="-5" dirty="0">
                <a:latin typeface="Impact"/>
                <a:cs typeface="Impact"/>
              </a:rPr>
              <a:t>DEPARTMENTS</a:t>
            </a:r>
            <a:r>
              <a:rPr sz="2000" spc="5" dirty="0">
                <a:latin typeface="Impact"/>
                <a:cs typeface="Impact"/>
              </a:rPr>
              <a:t> </a:t>
            </a:r>
            <a:r>
              <a:rPr sz="2000" spc="-5" dirty="0">
                <a:latin typeface="Impact"/>
                <a:cs typeface="Impact"/>
              </a:rPr>
              <a:t>THEY</a:t>
            </a:r>
            <a:r>
              <a:rPr sz="2000" spc="10" dirty="0">
                <a:latin typeface="Impact"/>
                <a:cs typeface="Impact"/>
              </a:rPr>
              <a:t> </a:t>
            </a:r>
            <a:r>
              <a:rPr sz="2000" spc="-5" dirty="0">
                <a:latin typeface="Impact"/>
                <a:cs typeface="Impact"/>
              </a:rPr>
              <a:t>ARE</a:t>
            </a:r>
            <a:r>
              <a:rPr sz="2000" spc="10" dirty="0">
                <a:latin typeface="Impact"/>
                <a:cs typeface="Impact"/>
              </a:rPr>
              <a:t> </a:t>
            </a:r>
            <a:r>
              <a:rPr sz="2000" spc="-5" dirty="0">
                <a:latin typeface="Impact"/>
                <a:cs typeface="Impact"/>
              </a:rPr>
              <a:t>ENROLLED</a:t>
            </a:r>
            <a:r>
              <a:rPr sz="2000" spc="5" dirty="0">
                <a:latin typeface="Impact"/>
                <a:cs typeface="Impact"/>
              </a:rPr>
              <a:t> </a:t>
            </a:r>
            <a:r>
              <a:rPr sz="2000" spc="-5" dirty="0">
                <a:latin typeface="Impact"/>
                <a:cs typeface="Impact"/>
              </a:rPr>
              <a:t>IN.</a:t>
            </a:r>
            <a:r>
              <a:rPr sz="2000" spc="10" dirty="0">
                <a:latin typeface="Impact"/>
                <a:cs typeface="Impact"/>
              </a:rPr>
              <a:t> </a:t>
            </a:r>
            <a:r>
              <a:rPr sz="2000" spc="-5" dirty="0">
                <a:latin typeface="Impact"/>
                <a:cs typeface="Impact"/>
              </a:rPr>
              <a:t>IN</a:t>
            </a:r>
            <a:r>
              <a:rPr sz="2000" spc="10" dirty="0">
                <a:latin typeface="Impact"/>
                <a:cs typeface="Impact"/>
              </a:rPr>
              <a:t> </a:t>
            </a:r>
            <a:r>
              <a:rPr sz="2000" spc="-5" dirty="0">
                <a:latin typeface="Impact"/>
                <a:cs typeface="Impact"/>
              </a:rPr>
              <a:t>ORDER</a:t>
            </a:r>
            <a:r>
              <a:rPr sz="2000" spc="10" dirty="0">
                <a:latin typeface="Impact"/>
                <a:cs typeface="Impact"/>
              </a:rPr>
              <a:t> </a:t>
            </a:r>
            <a:r>
              <a:rPr sz="2000" spc="-5" dirty="0">
                <a:latin typeface="Impact"/>
                <a:cs typeface="Impact"/>
              </a:rPr>
              <a:t>TO</a:t>
            </a:r>
            <a:r>
              <a:rPr sz="2000" spc="5" dirty="0">
                <a:latin typeface="Impact"/>
                <a:cs typeface="Impact"/>
              </a:rPr>
              <a:t> </a:t>
            </a:r>
            <a:r>
              <a:rPr sz="2000" spc="-5" dirty="0">
                <a:latin typeface="Impact"/>
                <a:cs typeface="Impact"/>
              </a:rPr>
              <a:t>APPLY</a:t>
            </a:r>
            <a:r>
              <a:rPr sz="2000" spc="10" dirty="0">
                <a:latin typeface="Impact"/>
                <a:cs typeface="Impact"/>
              </a:rPr>
              <a:t> </a:t>
            </a:r>
            <a:r>
              <a:rPr sz="2000" spc="-5" dirty="0">
                <a:latin typeface="Impact"/>
                <a:cs typeface="Impact"/>
              </a:rPr>
              <a:t>FOR</a:t>
            </a:r>
            <a:r>
              <a:rPr sz="2000" spc="10" dirty="0">
                <a:latin typeface="Impact"/>
                <a:cs typeface="Impact"/>
              </a:rPr>
              <a:t> </a:t>
            </a:r>
            <a:r>
              <a:rPr sz="2000" spc="-5" dirty="0">
                <a:latin typeface="Impact"/>
                <a:cs typeface="Impact"/>
              </a:rPr>
              <a:t>INTERNAL</a:t>
            </a:r>
            <a:r>
              <a:rPr sz="2000" spc="5" dirty="0">
                <a:latin typeface="Impact"/>
                <a:cs typeface="Impact"/>
              </a:rPr>
              <a:t> </a:t>
            </a:r>
            <a:r>
              <a:rPr sz="2000" spc="-5" dirty="0">
                <a:latin typeface="Impact"/>
                <a:cs typeface="Impact"/>
              </a:rPr>
              <a:t>TRANSFER</a:t>
            </a:r>
            <a:r>
              <a:rPr sz="2000" spc="10" dirty="0">
                <a:latin typeface="Impact"/>
                <a:cs typeface="Impact"/>
              </a:rPr>
              <a:t> </a:t>
            </a:r>
            <a:r>
              <a:rPr sz="2000" spc="-5" dirty="0">
                <a:latin typeface="Impact"/>
                <a:cs typeface="Impact"/>
              </a:rPr>
              <a:t>BETWEEN</a:t>
            </a:r>
            <a:r>
              <a:rPr sz="2000" spc="10" dirty="0">
                <a:latin typeface="Impact"/>
                <a:cs typeface="Impact"/>
              </a:rPr>
              <a:t> </a:t>
            </a:r>
            <a:r>
              <a:rPr sz="2000" spc="-5" dirty="0">
                <a:latin typeface="Impact"/>
                <a:cs typeface="Impact"/>
              </a:rPr>
              <a:t>THE </a:t>
            </a:r>
            <a:r>
              <a:rPr sz="2000" dirty="0">
                <a:latin typeface="Impact"/>
                <a:cs typeface="Impact"/>
              </a:rPr>
              <a:t> </a:t>
            </a:r>
            <a:r>
              <a:rPr sz="2000" spc="-5" dirty="0">
                <a:latin typeface="Impact"/>
                <a:cs typeface="Impact"/>
              </a:rPr>
              <a:t>SAME LEVEL BUT DIFFERENT PLACEMENT SCORE REQUIRED DIPLOMA PROGRAMS, STUDENTS PLACEMENT </a:t>
            </a:r>
            <a:r>
              <a:rPr sz="2000" spc="-340" dirty="0">
                <a:latin typeface="Impact"/>
                <a:cs typeface="Impact"/>
              </a:rPr>
              <a:t> </a:t>
            </a:r>
            <a:r>
              <a:rPr sz="2000" spc="-5" dirty="0">
                <a:latin typeface="Impact"/>
                <a:cs typeface="Impact"/>
              </a:rPr>
              <a:t>SCORE MUST BE HIGHER THAN THE BASE SCORE OF THE OTHER DOMESTIC UNIVERSITIES EQUIVALENT </a:t>
            </a:r>
            <a:r>
              <a:rPr sz="2000" dirty="0">
                <a:latin typeface="Impact"/>
                <a:cs typeface="Impact"/>
              </a:rPr>
              <a:t> </a:t>
            </a:r>
            <a:r>
              <a:rPr sz="2000" spc="-5" dirty="0">
                <a:latin typeface="Impact"/>
                <a:cs typeface="Impact"/>
              </a:rPr>
              <a:t>DIPLOMA</a:t>
            </a:r>
            <a:r>
              <a:rPr sz="2000" spc="-10" dirty="0">
                <a:latin typeface="Impact"/>
                <a:cs typeface="Impact"/>
              </a:rPr>
              <a:t> </a:t>
            </a:r>
            <a:r>
              <a:rPr sz="2000" spc="-5" dirty="0">
                <a:latin typeface="Impact"/>
                <a:cs typeface="Impact"/>
              </a:rPr>
              <a:t>PROGRAMS IN THE YEAR THEY TOOK THE EXAM.</a:t>
            </a:r>
            <a:endParaRPr sz="2000">
              <a:latin typeface="Impact"/>
              <a:cs typeface="Impact"/>
            </a:endParaRPr>
          </a:p>
          <a:p>
            <a:pPr marL="180340" indent="-167640">
              <a:lnSpc>
                <a:spcPct val="100000"/>
              </a:lnSpc>
              <a:spcBef>
                <a:spcPts val="400"/>
              </a:spcBef>
              <a:buClr>
                <a:srgbClr val="B80D0F"/>
              </a:buClr>
              <a:buSzPct val="160000"/>
              <a:buFont typeface="Arial MT"/>
              <a:buChar char="•"/>
              <a:tabLst>
                <a:tab pos="180340" algn="l"/>
              </a:tabLst>
            </a:pPr>
            <a:r>
              <a:rPr sz="2000" u="heavy" spc="-5" dirty="0">
                <a:solidFill>
                  <a:srgbClr val="F11213"/>
                </a:solidFill>
                <a:uFill>
                  <a:solidFill>
                    <a:srgbClr val="F11213"/>
                  </a:solidFill>
                </a:uFill>
                <a:latin typeface="Impact"/>
                <a:cs typeface="Impact"/>
                <a:hlinkClick r:id="rId2"/>
              </a:rPr>
              <a:t>HTTP://WWW.ISIKUN.EDU.TR/I/CONTENT/14119_1_ISIK-UNIVERSITESI-YATAY-GECIS-CIFT-ANADAL-YA</a:t>
            </a:r>
            <a:endParaRPr sz="2000">
              <a:latin typeface="Impact"/>
              <a:cs typeface="Impact"/>
            </a:endParaRPr>
          </a:p>
          <a:p>
            <a:pPr marL="180340">
              <a:lnSpc>
                <a:spcPct val="100000"/>
              </a:lnSpc>
              <a:spcBef>
                <a:spcPts val="785"/>
              </a:spcBef>
            </a:pPr>
            <a:r>
              <a:rPr sz="2000" u="heavy" spc="-5" dirty="0">
                <a:solidFill>
                  <a:srgbClr val="F11213"/>
                </a:solidFill>
                <a:uFill>
                  <a:solidFill>
                    <a:srgbClr val="F11213"/>
                  </a:solidFill>
                </a:uFill>
                <a:latin typeface="Impact"/>
                <a:cs typeface="Impact"/>
                <a:hlinkClick r:id="rId2"/>
              </a:rPr>
              <a:t>N-DAL-VE-KREDI-TRANSFER-YONETMELIGI_R1.PDF</a:t>
            </a:r>
            <a:endParaRPr sz="2000">
              <a:latin typeface="Impact"/>
              <a:cs typeface="Impac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403647"/>
            <a:ext cx="7992109" cy="1433195"/>
          </a:xfrm>
          <a:prstGeom prst="rect">
            <a:avLst/>
          </a:prstGeom>
        </p:spPr>
        <p:txBody>
          <a:bodyPr vert="horz" wrap="square" lIns="0" tIns="13970" rIns="0" bIns="0" rtlCol="0">
            <a:spAutoFit/>
          </a:bodyPr>
          <a:lstStyle/>
          <a:p>
            <a:pPr marL="12700">
              <a:lnSpc>
                <a:spcPts val="5535"/>
              </a:lnSpc>
              <a:spcBef>
                <a:spcPts val="110"/>
              </a:spcBef>
            </a:pPr>
            <a:r>
              <a:rPr sz="4850" spc="-5" dirty="0"/>
              <a:t>INTER-INSTITUTIONAL</a:t>
            </a:r>
            <a:r>
              <a:rPr sz="4850" dirty="0"/>
              <a:t> </a:t>
            </a:r>
            <a:r>
              <a:rPr sz="4850" spc="-10" dirty="0"/>
              <a:t>TRANSFER</a:t>
            </a:r>
            <a:endParaRPr sz="4850"/>
          </a:p>
          <a:p>
            <a:pPr marL="12700">
              <a:lnSpc>
                <a:spcPts val="5535"/>
              </a:lnSpc>
            </a:pPr>
            <a:r>
              <a:rPr sz="4850" dirty="0"/>
              <a:t>/TRANSFER</a:t>
            </a:r>
            <a:r>
              <a:rPr sz="4850" spc="-35" dirty="0"/>
              <a:t> </a:t>
            </a:r>
            <a:r>
              <a:rPr sz="4850" dirty="0"/>
              <a:t>WITH</a:t>
            </a:r>
            <a:r>
              <a:rPr sz="4850" spc="-30" dirty="0"/>
              <a:t> </a:t>
            </a:r>
            <a:r>
              <a:rPr sz="4850" spc="-5" dirty="0"/>
              <a:t>CENTRAL</a:t>
            </a:r>
            <a:r>
              <a:rPr sz="4850" spc="-35" dirty="0"/>
              <a:t> </a:t>
            </a:r>
            <a:r>
              <a:rPr sz="4850" dirty="0"/>
              <a:t>SCORE</a:t>
            </a:r>
            <a:endParaRPr sz="4850"/>
          </a:p>
        </p:txBody>
      </p:sp>
      <p:sp>
        <p:nvSpPr>
          <p:cNvPr id="3" name="object 3"/>
          <p:cNvSpPr txBox="1"/>
          <p:nvPr/>
        </p:nvSpPr>
        <p:spPr>
          <a:xfrm>
            <a:off x="819780" y="1978919"/>
            <a:ext cx="9862185" cy="3419475"/>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REGARDLESS</a:t>
            </a:r>
            <a:r>
              <a:rPr sz="2000" spc="-10" dirty="0">
                <a:latin typeface="Impact"/>
                <a:cs typeface="Impact"/>
              </a:rPr>
              <a:t> </a:t>
            </a:r>
            <a:r>
              <a:rPr sz="2000" spc="-5" dirty="0">
                <a:latin typeface="Impact"/>
                <a:cs typeface="Impact"/>
              </a:rPr>
              <a:t>OF</a:t>
            </a:r>
            <a:r>
              <a:rPr sz="2000" spc="-10" dirty="0">
                <a:latin typeface="Impact"/>
                <a:cs typeface="Impact"/>
              </a:rPr>
              <a:t> </a:t>
            </a:r>
            <a:r>
              <a:rPr sz="2000" spc="-5" dirty="0">
                <a:latin typeface="Impact"/>
                <a:cs typeface="Impact"/>
              </a:rPr>
              <a:t>STUDENT'S SUCCESS,</a:t>
            </a:r>
            <a:r>
              <a:rPr sz="2000" spc="-10" dirty="0">
                <a:latin typeface="Impact"/>
                <a:cs typeface="Impact"/>
              </a:rPr>
              <a:t> </a:t>
            </a:r>
            <a:r>
              <a:rPr sz="2000" spc="-5" dirty="0">
                <a:latin typeface="Impact"/>
                <a:cs typeface="Impact"/>
              </a:rPr>
              <a:t>STUDENTS ARE</a:t>
            </a:r>
            <a:r>
              <a:rPr sz="2000" spc="-10" dirty="0">
                <a:latin typeface="Impact"/>
                <a:cs typeface="Impact"/>
              </a:rPr>
              <a:t> </a:t>
            </a:r>
            <a:r>
              <a:rPr sz="2000" spc="-5" dirty="0">
                <a:latin typeface="Impact"/>
                <a:cs typeface="Impact"/>
              </a:rPr>
              <a:t>EVALUATED</a:t>
            </a:r>
            <a:r>
              <a:rPr sz="2000" spc="-10" dirty="0">
                <a:latin typeface="Impact"/>
                <a:cs typeface="Impact"/>
              </a:rPr>
              <a:t> </a:t>
            </a:r>
            <a:r>
              <a:rPr sz="2000" spc="-5" dirty="0">
                <a:latin typeface="Impact"/>
                <a:cs typeface="Impact"/>
              </a:rPr>
              <a:t>BY THE</a:t>
            </a:r>
            <a:r>
              <a:rPr sz="2000" spc="-10" dirty="0">
                <a:latin typeface="Impact"/>
                <a:cs typeface="Impact"/>
              </a:rPr>
              <a:t> </a:t>
            </a:r>
            <a:r>
              <a:rPr sz="2000" spc="-5" dirty="0">
                <a:latin typeface="Impact"/>
                <a:cs typeface="Impact"/>
              </a:rPr>
              <a:t>ÖSYS SCORES</a:t>
            </a:r>
            <a:r>
              <a:rPr sz="2000" spc="-10" dirty="0">
                <a:latin typeface="Impact"/>
                <a:cs typeface="Impact"/>
              </a:rPr>
              <a:t> </a:t>
            </a:r>
            <a:r>
              <a:rPr sz="2000" spc="-5" dirty="0">
                <a:latin typeface="Impact"/>
                <a:cs typeface="Impact"/>
              </a:rPr>
              <a:t>THAT THEY</a:t>
            </a:r>
            <a:endParaRPr sz="2000">
              <a:latin typeface="Impact"/>
              <a:cs typeface="Impact"/>
            </a:endParaRPr>
          </a:p>
          <a:p>
            <a:pPr marL="180340" marR="12700">
              <a:lnSpc>
                <a:spcPct val="118800"/>
              </a:lnSpc>
              <a:spcBef>
                <a:spcPts val="330"/>
              </a:spcBef>
            </a:pPr>
            <a:r>
              <a:rPr sz="2000" spc="-5" dirty="0">
                <a:latin typeface="Impact"/>
                <a:cs typeface="Impact"/>
              </a:rPr>
              <a:t>RECEIVED AND ENROLLED TO THE UNIVERSITY THEY ARE STUDYING. THE CENTRAL PLACEMENT SCORES </a:t>
            </a:r>
            <a:r>
              <a:rPr sz="2000" spc="-340" dirty="0">
                <a:latin typeface="Impact"/>
                <a:cs typeface="Impact"/>
              </a:rPr>
              <a:t> </a:t>
            </a:r>
            <a:r>
              <a:rPr sz="2000" spc="-5" dirty="0">
                <a:latin typeface="Impact"/>
                <a:cs typeface="Impact"/>
              </a:rPr>
              <a:t>THAT THE CANDIDATES RECEIVED IN THE YEAR OF REGISTRATION MUST BE EQUAL TO OR HIGHER THAN </a:t>
            </a:r>
            <a:r>
              <a:rPr sz="2000" spc="-340" dirty="0">
                <a:latin typeface="Impact"/>
                <a:cs typeface="Impact"/>
              </a:rPr>
              <a:t> </a:t>
            </a:r>
            <a:r>
              <a:rPr sz="2000" spc="-5" dirty="0">
                <a:latin typeface="Impact"/>
                <a:cs typeface="Impact"/>
              </a:rPr>
              <a:t>THE BASE SCORE OF THE PROGRAM THAT THEY WANT TO TRANSFER. IT IS POSSIBLE TO APPLY FOR </a:t>
            </a:r>
            <a:r>
              <a:rPr sz="2000" dirty="0">
                <a:latin typeface="Impact"/>
                <a:cs typeface="Impact"/>
              </a:rPr>
              <a:t> </a:t>
            </a:r>
            <a:r>
              <a:rPr sz="2000" spc="-5" dirty="0">
                <a:latin typeface="Impact"/>
                <a:cs typeface="Impact"/>
              </a:rPr>
              <a:t>LATERAL</a:t>
            </a:r>
            <a:r>
              <a:rPr sz="2000" spc="-10" dirty="0">
                <a:latin typeface="Impact"/>
                <a:cs typeface="Impact"/>
              </a:rPr>
              <a:t> </a:t>
            </a:r>
            <a:r>
              <a:rPr sz="2000" spc="-5" dirty="0">
                <a:latin typeface="Impact"/>
                <a:cs typeface="Impact"/>
              </a:rPr>
              <a:t>TRANSFER ON EVERY PROGRAM IF BASE SCORES</a:t>
            </a:r>
            <a:r>
              <a:rPr sz="2000" spc="-10" dirty="0">
                <a:latin typeface="Impact"/>
                <a:cs typeface="Impact"/>
              </a:rPr>
              <a:t> </a:t>
            </a:r>
            <a:r>
              <a:rPr sz="2000" spc="-5" dirty="0">
                <a:latin typeface="Impact"/>
                <a:cs typeface="Impact"/>
              </a:rPr>
              <a:t>ARE ENOUGH TO DO SO.</a:t>
            </a:r>
            <a:endParaRPr sz="2000">
              <a:latin typeface="Impact"/>
              <a:cs typeface="Impact"/>
            </a:endParaRPr>
          </a:p>
          <a:p>
            <a:pPr marL="180340" marR="5080" indent="-167640">
              <a:lnSpc>
                <a:spcPct val="120200"/>
              </a:lnSpc>
              <a:spcBef>
                <a:spcPts val="625"/>
              </a:spcBef>
              <a:buClr>
                <a:srgbClr val="B80D0F"/>
              </a:buClr>
              <a:buSzPct val="160000"/>
              <a:buFont typeface="Arial MT"/>
              <a:buChar char="•"/>
              <a:tabLst>
                <a:tab pos="180340" algn="l"/>
              </a:tabLst>
            </a:pPr>
            <a:r>
              <a:rPr sz="2000" spc="-5" dirty="0">
                <a:latin typeface="Impact"/>
                <a:cs typeface="Impact"/>
              </a:rPr>
              <a:t>TRANSFERS CAN BE MADE FROM ASSOCIATE DEGREE TO UNDERGRADUATE OR FROM UNDERGRADUATE </a:t>
            </a:r>
            <a:r>
              <a:rPr sz="2000" spc="-340" dirty="0">
                <a:latin typeface="Impact"/>
                <a:cs typeface="Impact"/>
              </a:rPr>
              <a:t> </a:t>
            </a:r>
            <a:r>
              <a:rPr sz="2000" spc="-5" dirty="0">
                <a:latin typeface="Impact"/>
                <a:cs typeface="Impact"/>
              </a:rPr>
              <a:t>TO ASSOCIATE DEGREE, FROM DAYTIME EDUCATION TO EVENING EDUCATION OR FROM EVENING </a:t>
            </a:r>
            <a:r>
              <a:rPr sz="2000" dirty="0">
                <a:latin typeface="Impact"/>
                <a:cs typeface="Impact"/>
              </a:rPr>
              <a:t> </a:t>
            </a:r>
            <a:r>
              <a:rPr sz="2000" spc="-5" dirty="0">
                <a:latin typeface="Impact"/>
                <a:cs typeface="Impact"/>
              </a:rPr>
              <a:t>EDUCATION</a:t>
            </a:r>
            <a:r>
              <a:rPr sz="2000" spc="-10" dirty="0">
                <a:latin typeface="Impact"/>
                <a:cs typeface="Impact"/>
              </a:rPr>
              <a:t> </a:t>
            </a:r>
            <a:r>
              <a:rPr sz="2000" spc="-5" dirty="0">
                <a:latin typeface="Impact"/>
                <a:cs typeface="Impact"/>
              </a:rPr>
              <a:t>TO DAYTIME EDUCATION.</a:t>
            </a:r>
            <a:endParaRPr sz="2000">
              <a:latin typeface="Impact"/>
              <a:cs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38"/>
            <a:ext cx="9661525" cy="848360"/>
          </a:xfrm>
          <a:prstGeom prst="rect">
            <a:avLst/>
          </a:prstGeom>
        </p:spPr>
        <p:txBody>
          <a:bodyPr vert="horz" wrap="square" lIns="0" tIns="12700" rIns="0" bIns="0" rtlCol="0">
            <a:spAutoFit/>
          </a:bodyPr>
          <a:lstStyle/>
          <a:p>
            <a:pPr marL="12700">
              <a:lnSpc>
                <a:spcPct val="100000"/>
              </a:lnSpc>
              <a:spcBef>
                <a:spcPts val="100"/>
              </a:spcBef>
            </a:pPr>
            <a:r>
              <a:rPr spc="-5" dirty="0"/>
              <a:t>YATAY</a:t>
            </a:r>
            <a:r>
              <a:rPr spc="-30" dirty="0"/>
              <a:t> </a:t>
            </a:r>
            <a:r>
              <a:rPr spc="-5" dirty="0"/>
              <a:t>GEÇİŞ</a:t>
            </a:r>
            <a:r>
              <a:rPr spc="-25" dirty="0"/>
              <a:t> </a:t>
            </a:r>
            <a:r>
              <a:rPr dirty="0"/>
              <a:t>/</a:t>
            </a:r>
            <a:r>
              <a:rPr spc="-30" dirty="0"/>
              <a:t> </a:t>
            </a:r>
            <a:r>
              <a:rPr spc="-5" dirty="0"/>
              <a:t>GENEL</a:t>
            </a:r>
            <a:r>
              <a:rPr spc="-25" dirty="0"/>
              <a:t> </a:t>
            </a:r>
            <a:r>
              <a:rPr spc="-5" dirty="0"/>
              <a:t>BİLGİLENDİRME</a:t>
            </a:r>
          </a:p>
        </p:txBody>
      </p:sp>
      <p:sp>
        <p:nvSpPr>
          <p:cNvPr id="3" name="object 3"/>
          <p:cNvSpPr txBox="1"/>
          <p:nvPr/>
        </p:nvSpPr>
        <p:spPr>
          <a:xfrm>
            <a:off x="819780" y="2879076"/>
            <a:ext cx="9603740" cy="1619250"/>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BIR</a:t>
            </a:r>
            <a:r>
              <a:rPr sz="2000" spc="-15" dirty="0">
                <a:latin typeface="Impact"/>
                <a:cs typeface="Impact"/>
              </a:rPr>
              <a:t> </a:t>
            </a:r>
            <a:r>
              <a:rPr sz="2000" spc="-5" dirty="0">
                <a:latin typeface="Impact"/>
                <a:cs typeface="Impact"/>
              </a:rPr>
              <a:t>ÖĞRENCININ,</a:t>
            </a:r>
            <a:r>
              <a:rPr sz="2000" spc="-10" dirty="0">
                <a:latin typeface="Impact"/>
                <a:cs typeface="Impact"/>
              </a:rPr>
              <a:t> </a:t>
            </a:r>
            <a:r>
              <a:rPr sz="2000" spc="-5" dirty="0">
                <a:latin typeface="Impact"/>
                <a:cs typeface="Impact"/>
              </a:rPr>
              <a:t>KAYITLI</a:t>
            </a:r>
            <a:r>
              <a:rPr sz="2000" spc="-10" dirty="0">
                <a:latin typeface="Impact"/>
                <a:cs typeface="Impact"/>
              </a:rPr>
              <a:t> </a:t>
            </a:r>
            <a:r>
              <a:rPr sz="2000" spc="-5" dirty="0">
                <a:latin typeface="Impact"/>
                <a:cs typeface="Impact"/>
              </a:rPr>
              <a:t>OLDUĞUNU</a:t>
            </a:r>
            <a:r>
              <a:rPr sz="2000" spc="-10" dirty="0">
                <a:latin typeface="Impact"/>
                <a:cs typeface="Impact"/>
              </a:rPr>
              <a:t> </a:t>
            </a:r>
            <a:r>
              <a:rPr sz="2000" spc="-5" dirty="0">
                <a:latin typeface="Impact"/>
                <a:cs typeface="Impact"/>
              </a:rPr>
              <a:t>YÜKSEKÖĞRETIM</a:t>
            </a:r>
            <a:r>
              <a:rPr sz="2000" spc="-10" dirty="0">
                <a:latin typeface="Impact"/>
                <a:cs typeface="Impact"/>
              </a:rPr>
              <a:t> </a:t>
            </a:r>
            <a:r>
              <a:rPr sz="2000" spc="-5" dirty="0">
                <a:latin typeface="Impact"/>
                <a:cs typeface="Impact"/>
              </a:rPr>
              <a:t>KURUMU</a:t>
            </a:r>
            <a:r>
              <a:rPr sz="2000" spc="-10" dirty="0">
                <a:latin typeface="Impact"/>
                <a:cs typeface="Impact"/>
              </a:rPr>
              <a:t> </a:t>
            </a:r>
            <a:r>
              <a:rPr sz="2000" spc="-5" dirty="0">
                <a:latin typeface="Impact"/>
                <a:cs typeface="Impact"/>
              </a:rPr>
              <a:t>ILE</a:t>
            </a:r>
            <a:r>
              <a:rPr sz="2000" spc="-10" dirty="0">
                <a:latin typeface="Impact"/>
                <a:cs typeface="Impact"/>
              </a:rPr>
              <a:t> </a:t>
            </a:r>
            <a:r>
              <a:rPr sz="2000" spc="-5" dirty="0">
                <a:latin typeface="Impact"/>
                <a:cs typeface="Impact"/>
              </a:rPr>
              <a:t>AYNI</a:t>
            </a:r>
            <a:r>
              <a:rPr sz="2000" spc="-10" dirty="0">
                <a:latin typeface="Impact"/>
                <a:cs typeface="Impact"/>
              </a:rPr>
              <a:t> </a:t>
            </a:r>
            <a:r>
              <a:rPr sz="2000" spc="-5" dirty="0">
                <a:latin typeface="Impact"/>
                <a:cs typeface="Impact"/>
              </a:rPr>
              <a:t>EĞITIM</a:t>
            </a:r>
            <a:r>
              <a:rPr sz="2000" spc="-10" dirty="0">
                <a:latin typeface="Impact"/>
                <a:cs typeface="Impact"/>
              </a:rPr>
              <a:t> </a:t>
            </a:r>
            <a:r>
              <a:rPr sz="2000" spc="-5" dirty="0">
                <a:latin typeface="Impact"/>
                <a:cs typeface="Impact"/>
              </a:rPr>
              <a:t>PROGRAMLARINI</a:t>
            </a:r>
            <a:endParaRPr sz="2000">
              <a:latin typeface="Impact"/>
              <a:cs typeface="Impact"/>
            </a:endParaRPr>
          </a:p>
          <a:p>
            <a:pPr marL="180340" marR="83820" algn="just">
              <a:lnSpc>
                <a:spcPct val="118800"/>
              </a:lnSpc>
              <a:spcBef>
                <a:spcPts val="330"/>
              </a:spcBef>
            </a:pPr>
            <a:r>
              <a:rPr sz="2000" spc="-5" dirty="0">
                <a:latin typeface="Impact"/>
                <a:cs typeface="Impact"/>
              </a:rPr>
              <a:t>UYGULAYAN BAŞKA BIR YÜKSEKÖĞRETIM KURUMUNUN BIR FAKÜLTE YA DA BÖLÜMÜNE VEYA AYNI </a:t>
            </a:r>
            <a:r>
              <a:rPr sz="2000" dirty="0">
                <a:latin typeface="Impact"/>
                <a:cs typeface="Impact"/>
              </a:rPr>
              <a:t> </a:t>
            </a:r>
            <a:r>
              <a:rPr sz="2000" spc="-5" dirty="0">
                <a:latin typeface="Impact"/>
                <a:cs typeface="Impact"/>
              </a:rPr>
              <a:t>YÜKSEKÖĞRETIM KURUMUNDA, BELIRLENEN KURALLAR ÇERÇEVESINDE FARKLI BIR BÖLÜME GEÇIŞ </a:t>
            </a:r>
            <a:r>
              <a:rPr sz="2000" spc="-340" dirty="0">
                <a:latin typeface="Impact"/>
                <a:cs typeface="Impact"/>
              </a:rPr>
              <a:t> </a:t>
            </a:r>
            <a:r>
              <a:rPr sz="2000" spc="-5" dirty="0">
                <a:latin typeface="Impact"/>
                <a:cs typeface="Impact"/>
              </a:rPr>
              <a:t>YAPMASINI</a:t>
            </a:r>
            <a:r>
              <a:rPr sz="2000" spc="-10" dirty="0">
                <a:latin typeface="Impact"/>
                <a:cs typeface="Impact"/>
              </a:rPr>
              <a:t> </a:t>
            </a:r>
            <a:r>
              <a:rPr sz="2000" spc="-5" dirty="0">
                <a:latin typeface="Impact"/>
                <a:cs typeface="Impact"/>
              </a:rPr>
              <a:t>IFADE ETMEKTEDIR.</a:t>
            </a:r>
            <a:endParaRPr sz="2000">
              <a:latin typeface="Impact"/>
              <a:cs typeface="Impac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498408"/>
            <a:ext cx="9574530" cy="1433195"/>
          </a:xfrm>
          <a:prstGeom prst="rect">
            <a:avLst/>
          </a:prstGeom>
        </p:spPr>
        <p:txBody>
          <a:bodyPr vert="horz" wrap="square" lIns="0" tIns="13970" rIns="0" bIns="0" rtlCol="0">
            <a:spAutoFit/>
          </a:bodyPr>
          <a:lstStyle/>
          <a:p>
            <a:pPr marL="12700">
              <a:lnSpc>
                <a:spcPts val="5535"/>
              </a:lnSpc>
              <a:spcBef>
                <a:spcPts val="110"/>
              </a:spcBef>
            </a:pPr>
            <a:r>
              <a:rPr sz="4850" spc="-5" dirty="0"/>
              <a:t>INTER-INSTITUTIONAL</a:t>
            </a:r>
            <a:r>
              <a:rPr sz="4850" dirty="0"/>
              <a:t> </a:t>
            </a:r>
            <a:r>
              <a:rPr sz="4850" spc="-10" dirty="0"/>
              <a:t>TRANSFER</a:t>
            </a:r>
            <a:endParaRPr sz="4850"/>
          </a:p>
          <a:p>
            <a:pPr marL="12700">
              <a:lnSpc>
                <a:spcPts val="5535"/>
              </a:lnSpc>
            </a:pPr>
            <a:r>
              <a:rPr sz="4850" dirty="0"/>
              <a:t>/TRANSFER</a:t>
            </a:r>
            <a:r>
              <a:rPr sz="4850" spc="-20" dirty="0"/>
              <a:t> </a:t>
            </a:r>
            <a:r>
              <a:rPr sz="4850" dirty="0"/>
              <a:t>WITH</a:t>
            </a:r>
            <a:r>
              <a:rPr sz="4850" spc="-15" dirty="0"/>
              <a:t> </a:t>
            </a:r>
            <a:r>
              <a:rPr sz="4850" dirty="0"/>
              <a:t>GRADE</a:t>
            </a:r>
            <a:r>
              <a:rPr sz="4850" spc="-15" dirty="0"/>
              <a:t> </a:t>
            </a:r>
            <a:r>
              <a:rPr sz="4850" spc="-5" dirty="0"/>
              <a:t>POINT</a:t>
            </a:r>
            <a:r>
              <a:rPr sz="4850" spc="-20" dirty="0"/>
              <a:t> </a:t>
            </a:r>
            <a:r>
              <a:rPr sz="4850" spc="-5" dirty="0"/>
              <a:t>AVERAGE</a:t>
            </a:r>
            <a:endParaRPr sz="4850"/>
          </a:p>
        </p:txBody>
      </p:sp>
      <p:sp>
        <p:nvSpPr>
          <p:cNvPr id="3" name="object 3"/>
          <p:cNvSpPr txBox="1"/>
          <p:nvPr/>
        </p:nvSpPr>
        <p:spPr>
          <a:xfrm>
            <a:off x="768203" y="1796287"/>
            <a:ext cx="10093960" cy="3859390"/>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1600" spc="-5" dirty="0">
                <a:latin typeface="Impact"/>
                <a:cs typeface="Impact"/>
              </a:rPr>
              <a:t>INTER-INSTITUTIONAL</a:t>
            </a:r>
            <a:r>
              <a:rPr sz="1600" spc="-15" dirty="0">
                <a:latin typeface="Impact"/>
                <a:cs typeface="Impact"/>
              </a:rPr>
              <a:t> </a:t>
            </a:r>
            <a:r>
              <a:rPr sz="1600" spc="-5" dirty="0">
                <a:latin typeface="Impact"/>
                <a:cs typeface="Impact"/>
              </a:rPr>
              <a:t>TRANSFER</a:t>
            </a:r>
            <a:r>
              <a:rPr sz="1600" spc="-10" dirty="0">
                <a:latin typeface="Impact"/>
                <a:cs typeface="Impact"/>
              </a:rPr>
              <a:t> </a:t>
            </a:r>
            <a:r>
              <a:rPr sz="1600" spc="-5" dirty="0">
                <a:latin typeface="Impact"/>
                <a:cs typeface="Impact"/>
              </a:rPr>
              <a:t>BETWEEN</a:t>
            </a:r>
            <a:r>
              <a:rPr sz="1600" spc="-10" dirty="0">
                <a:latin typeface="Impact"/>
                <a:cs typeface="Impact"/>
              </a:rPr>
              <a:t> </a:t>
            </a:r>
            <a:r>
              <a:rPr sz="1600" spc="-5" dirty="0">
                <a:latin typeface="Impact"/>
                <a:cs typeface="Impact"/>
              </a:rPr>
              <a:t>INSTITUTIONS</a:t>
            </a:r>
            <a:r>
              <a:rPr sz="1600" spc="-10" dirty="0">
                <a:latin typeface="Impact"/>
                <a:cs typeface="Impact"/>
              </a:rPr>
              <a:t> </a:t>
            </a:r>
            <a:r>
              <a:rPr sz="1600" spc="-5" dirty="0">
                <a:latin typeface="Impact"/>
                <a:cs typeface="Impact"/>
              </a:rPr>
              <a:t>IS</a:t>
            </a:r>
            <a:r>
              <a:rPr sz="1600" spc="-15" dirty="0">
                <a:latin typeface="Impact"/>
                <a:cs typeface="Impact"/>
              </a:rPr>
              <a:t> </a:t>
            </a:r>
            <a:r>
              <a:rPr sz="1600" spc="-5" dirty="0">
                <a:latin typeface="Impact"/>
                <a:cs typeface="Impact"/>
              </a:rPr>
              <a:t>MADE</a:t>
            </a:r>
            <a:r>
              <a:rPr sz="1600" spc="-10" dirty="0">
                <a:latin typeface="Impact"/>
                <a:cs typeface="Impact"/>
              </a:rPr>
              <a:t> </a:t>
            </a:r>
            <a:r>
              <a:rPr sz="1600" spc="-5" dirty="0">
                <a:latin typeface="Impact"/>
                <a:cs typeface="Impact"/>
              </a:rPr>
              <a:t>BETWEEN</a:t>
            </a:r>
            <a:r>
              <a:rPr sz="1600" spc="-10" dirty="0">
                <a:latin typeface="Impact"/>
                <a:cs typeface="Impact"/>
              </a:rPr>
              <a:t> </a:t>
            </a:r>
            <a:r>
              <a:rPr sz="1600" spc="-5" dirty="0">
                <a:latin typeface="Impact"/>
                <a:cs typeface="Impact"/>
              </a:rPr>
              <a:t>EQUIVALENT</a:t>
            </a:r>
            <a:r>
              <a:rPr sz="1600" spc="-10" dirty="0">
                <a:latin typeface="Impact"/>
                <a:cs typeface="Impact"/>
              </a:rPr>
              <a:t> </a:t>
            </a:r>
            <a:r>
              <a:rPr sz="1600" spc="-5" dirty="0">
                <a:latin typeface="Impact"/>
                <a:cs typeface="Impact"/>
              </a:rPr>
              <a:t>DIPLOMA</a:t>
            </a:r>
            <a:endParaRPr sz="1600" dirty="0">
              <a:latin typeface="Impact"/>
              <a:cs typeface="Impact"/>
            </a:endParaRPr>
          </a:p>
          <a:p>
            <a:pPr marL="180340" marR="5080">
              <a:lnSpc>
                <a:spcPct val="118800"/>
              </a:lnSpc>
              <a:spcBef>
                <a:spcPts val="330"/>
              </a:spcBef>
            </a:pPr>
            <a:r>
              <a:rPr sz="1600" spc="-5" dirty="0">
                <a:latin typeface="Impact"/>
                <a:cs typeface="Impact"/>
              </a:rPr>
              <a:t>PROGRAMS AT THE SAME LEVEL OF HIGHER EDUCATION INSTITUTIONS AND WITHIN THE QUOTAS ISSUED </a:t>
            </a:r>
            <a:r>
              <a:rPr sz="1600" spc="-340" dirty="0">
                <a:latin typeface="Impact"/>
                <a:cs typeface="Impact"/>
              </a:rPr>
              <a:t> </a:t>
            </a:r>
            <a:r>
              <a:rPr sz="1600" spc="-5" dirty="0">
                <a:latin typeface="Impact"/>
                <a:cs typeface="Impact"/>
              </a:rPr>
              <a:t>BY</a:t>
            </a:r>
            <a:r>
              <a:rPr sz="1600" spc="-10" dirty="0">
                <a:latin typeface="Impact"/>
                <a:cs typeface="Impact"/>
              </a:rPr>
              <a:t> </a:t>
            </a:r>
            <a:r>
              <a:rPr sz="1600" spc="-5" dirty="0">
                <a:latin typeface="Impact"/>
                <a:cs typeface="Impact"/>
              </a:rPr>
              <a:t>THE HIGHER EDUCATION COUNCIL.</a:t>
            </a:r>
            <a:endParaRPr sz="1600" dirty="0">
              <a:latin typeface="Impact"/>
              <a:cs typeface="Impact"/>
            </a:endParaRPr>
          </a:p>
          <a:p>
            <a:pPr marL="180340" marR="27940" indent="-167640">
              <a:lnSpc>
                <a:spcPct val="121700"/>
              </a:lnSpc>
              <a:spcBef>
                <a:spcPts val="570"/>
              </a:spcBef>
              <a:buClr>
                <a:srgbClr val="B80D0F"/>
              </a:buClr>
              <a:buSzPct val="160000"/>
              <a:buFont typeface="Arial MT"/>
              <a:buChar char="•"/>
              <a:tabLst>
                <a:tab pos="180340" algn="l"/>
              </a:tabLst>
            </a:pPr>
            <a:r>
              <a:rPr sz="1600" spc="-5" dirty="0">
                <a:latin typeface="Impact"/>
                <a:cs typeface="Impact"/>
              </a:rPr>
              <a:t>IN ORDER TO TRANSFER BETWEEN INSTITUTIONS, STUDENTS MUST HAVE </a:t>
            </a:r>
            <a:r>
              <a:rPr sz="1600" dirty="0">
                <a:latin typeface="Impact"/>
                <a:cs typeface="Impact"/>
              </a:rPr>
              <a:t>A </a:t>
            </a:r>
            <a:r>
              <a:rPr sz="1600" spc="-5" dirty="0">
                <a:latin typeface="Impact"/>
                <a:cs typeface="Impact"/>
              </a:rPr>
              <a:t>MINIMUM GRADE POINT </a:t>
            </a:r>
            <a:r>
              <a:rPr sz="1600" dirty="0">
                <a:latin typeface="Impact"/>
                <a:cs typeface="Impact"/>
              </a:rPr>
              <a:t> </a:t>
            </a:r>
            <a:r>
              <a:rPr sz="1600" spc="-5" dirty="0">
                <a:latin typeface="Impact"/>
                <a:cs typeface="Impact"/>
              </a:rPr>
              <a:t>AVERAGE</a:t>
            </a:r>
            <a:r>
              <a:rPr sz="1600" spc="-10" dirty="0">
                <a:latin typeface="Impact"/>
                <a:cs typeface="Impact"/>
              </a:rPr>
              <a:t> </a:t>
            </a:r>
            <a:r>
              <a:rPr sz="1600" spc="-5" dirty="0">
                <a:latin typeface="Impact"/>
                <a:cs typeface="Impact"/>
              </a:rPr>
              <a:t>OF 60 OUT OF</a:t>
            </a:r>
            <a:r>
              <a:rPr sz="1600" spc="-10" dirty="0">
                <a:latin typeface="Impact"/>
                <a:cs typeface="Impact"/>
              </a:rPr>
              <a:t> </a:t>
            </a:r>
            <a:r>
              <a:rPr sz="1600" spc="-5" dirty="0">
                <a:latin typeface="Impact"/>
                <a:cs typeface="Impact"/>
              </a:rPr>
              <a:t>100 FOR THE SEMESTERS</a:t>
            </a:r>
            <a:r>
              <a:rPr sz="1600" spc="-10" dirty="0">
                <a:latin typeface="Impact"/>
                <a:cs typeface="Impact"/>
              </a:rPr>
              <a:t> </a:t>
            </a:r>
            <a:r>
              <a:rPr sz="1600" spc="-5" dirty="0">
                <a:latin typeface="Impact"/>
                <a:cs typeface="Impact"/>
              </a:rPr>
              <a:t>THEY COMPLETED IN THE</a:t>
            </a:r>
            <a:r>
              <a:rPr sz="1600" spc="-10" dirty="0">
                <a:latin typeface="Impact"/>
                <a:cs typeface="Impact"/>
              </a:rPr>
              <a:t> </a:t>
            </a:r>
            <a:r>
              <a:rPr sz="1600" spc="-5" dirty="0">
                <a:latin typeface="Impact"/>
                <a:cs typeface="Impact"/>
              </a:rPr>
              <a:t>PROGRAM THEY ENROLLED IN.</a:t>
            </a:r>
            <a:endParaRPr lang="tr-TR" sz="1600" spc="-5" dirty="0">
              <a:latin typeface="Impact"/>
              <a:cs typeface="Impact"/>
            </a:endParaRPr>
          </a:p>
          <a:p>
            <a:pPr marL="180340" marR="27940" indent="-167640">
              <a:lnSpc>
                <a:spcPct val="121700"/>
              </a:lnSpc>
              <a:spcBef>
                <a:spcPts val="570"/>
              </a:spcBef>
              <a:buClr>
                <a:srgbClr val="B80D0F"/>
              </a:buClr>
              <a:buSzPct val="160000"/>
              <a:buFont typeface="Arial MT"/>
              <a:buChar char="•"/>
              <a:tabLst>
                <a:tab pos="180340" algn="l"/>
              </a:tabLst>
            </a:pPr>
            <a:r>
              <a:rPr lang="en-US" sz="1600" dirty="0">
                <a:latin typeface="Impact"/>
                <a:cs typeface="Impact"/>
              </a:rPr>
              <a:t>FOR TRANSITION FROM OPEN AND DISTANCE EDUCATION TO </a:t>
            </a:r>
            <a:r>
              <a:rPr lang="tr-TR" sz="1600" dirty="0">
                <a:latin typeface="Impact"/>
                <a:cs typeface="Impact"/>
              </a:rPr>
              <a:t>DAYTIME</a:t>
            </a:r>
            <a:r>
              <a:rPr lang="en-US" sz="1600" dirty="0">
                <a:latin typeface="Impact"/>
                <a:cs typeface="Impact"/>
              </a:rPr>
              <a:t> EDUCATION PROGRAMS, THE STUDENT'S GRADE </a:t>
            </a:r>
            <a:r>
              <a:rPr lang="tr-TR" sz="1600" dirty="0">
                <a:latin typeface="Impact"/>
                <a:cs typeface="Impact"/>
              </a:rPr>
              <a:t>POINT </a:t>
            </a:r>
            <a:r>
              <a:rPr lang="en-US" sz="1600" dirty="0">
                <a:latin typeface="Impact"/>
                <a:cs typeface="Impact"/>
              </a:rPr>
              <a:t>AVERAGE IN THE PROGRAM MUST BE 80 OR </a:t>
            </a:r>
            <a:r>
              <a:rPr lang="tr-TR" sz="1600" dirty="0">
                <a:latin typeface="Impact"/>
                <a:cs typeface="Impact"/>
              </a:rPr>
              <a:t>ABOVE,</a:t>
            </a:r>
            <a:r>
              <a:rPr lang="en-US" sz="1600" dirty="0">
                <a:latin typeface="Impact"/>
                <a:cs typeface="Impact"/>
              </a:rPr>
              <a:t> OVER 100.</a:t>
            </a:r>
            <a:endParaRPr lang="tr-TR" sz="1600" dirty="0">
              <a:latin typeface="Impact"/>
              <a:cs typeface="Impact"/>
            </a:endParaRPr>
          </a:p>
          <a:p>
            <a:pPr marL="180340" marR="27940" indent="-167640">
              <a:lnSpc>
                <a:spcPct val="121700"/>
              </a:lnSpc>
              <a:spcBef>
                <a:spcPts val="570"/>
              </a:spcBef>
              <a:buClr>
                <a:srgbClr val="B80D0F"/>
              </a:buClr>
              <a:buSzPct val="160000"/>
              <a:buFont typeface="Arial MT"/>
              <a:buChar char="•"/>
              <a:tabLst>
                <a:tab pos="180340" algn="l"/>
              </a:tabLst>
            </a:pPr>
            <a:r>
              <a:rPr lang="en-US" sz="1600" dirty="0">
                <a:latin typeface="Impact"/>
                <a:cs typeface="Impact"/>
              </a:rPr>
              <a:t>IN HIGHER EDUCATION INSTITUTIONS, </a:t>
            </a:r>
            <a:r>
              <a:rPr lang="tr-TR" sz="1600" spc="-5" dirty="0">
                <a:latin typeface="Impact"/>
                <a:cs typeface="Impact"/>
              </a:rPr>
              <a:t>INTER-INSTITUTIONAL</a:t>
            </a:r>
            <a:r>
              <a:rPr lang="en-US" sz="1600" dirty="0">
                <a:latin typeface="Impact"/>
                <a:cs typeface="Impact"/>
              </a:rPr>
              <a:t> TRANSFER CAN BE MADE ONLY FROM </a:t>
            </a:r>
            <a:r>
              <a:rPr lang="tr-TR" sz="1600" dirty="0">
                <a:latin typeface="Impact"/>
                <a:cs typeface="Impact"/>
              </a:rPr>
              <a:t>EVENING</a:t>
            </a:r>
            <a:r>
              <a:rPr lang="en-US" sz="1600" dirty="0">
                <a:latin typeface="Impact"/>
                <a:cs typeface="Impact"/>
              </a:rPr>
              <a:t> EDUCATION TO </a:t>
            </a:r>
            <a:r>
              <a:rPr lang="tr-TR" sz="1600" dirty="0">
                <a:latin typeface="Impact"/>
                <a:cs typeface="Impact"/>
              </a:rPr>
              <a:t>EVENING</a:t>
            </a:r>
            <a:r>
              <a:rPr lang="en-US" sz="1600" dirty="0">
                <a:latin typeface="Impact"/>
                <a:cs typeface="Impact"/>
              </a:rPr>
              <a:t> EDUCATION DIPLOMA PROGRAMS. HOWEVER, STUDENTS</a:t>
            </a:r>
            <a:r>
              <a:rPr lang="tr-TR" sz="1600" dirty="0">
                <a:latin typeface="Impact"/>
                <a:cs typeface="Impact"/>
              </a:rPr>
              <a:t>,</a:t>
            </a:r>
            <a:r>
              <a:rPr lang="en-US" sz="1600" dirty="0">
                <a:latin typeface="Impact"/>
                <a:cs typeface="Impact"/>
              </a:rPr>
              <a:t> WHO ENTER THE FIRST PERCENTAGE OF THE CLASS IN TERMS OF SUCCESS FROM THE </a:t>
            </a:r>
            <a:r>
              <a:rPr lang="tr-TR" sz="1600" dirty="0">
                <a:latin typeface="Impact"/>
                <a:cs typeface="Impact"/>
              </a:rPr>
              <a:t>EVENING</a:t>
            </a:r>
            <a:r>
              <a:rPr lang="en-US" sz="1600" dirty="0">
                <a:latin typeface="Impact"/>
                <a:cs typeface="Impact"/>
              </a:rPr>
              <a:t> EDUCATION DIPLOMA PROGRAMS</a:t>
            </a:r>
            <a:r>
              <a:rPr lang="tr-TR" sz="1600" dirty="0">
                <a:latin typeface="Impact"/>
                <a:cs typeface="Impact"/>
              </a:rPr>
              <a:t>,</a:t>
            </a:r>
            <a:r>
              <a:rPr lang="en-US" sz="1600" dirty="0">
                <a:latin typeface="Impact"/>
                <a:cs typeface="Impact"/>
              </a:rPr>
              <a:t> CAN PARTICIPATE INTO THE </a:t>
            </a:r>
            <a:r>
              <a:rPr lang="tr-TR" sz="1600" dirty="0">
                <a:latin typeface="Impact"/>
                <a:cs typeface="Impact"/>
              </a:rPr>
              <a:t>DAYTIME</a:t>
            </a:r>
            <a:r>
              <a:rPr lang="en-US" sz="1600" dirty="0">
                <a:latin typeface="Impact"/>
                <a:cs typeface="Impact"/>
              </a:rPr>
              <a:t> EDUCATION DIPLOMA PROGRAMS WITHIN THE </a:t>
            </a:r>
            <a:r>
              <a:rPr lang="tr-TR" sz="1600" dirty="0">
                <a:latin typeface="Impact"/>
                <a:cs typeface="Impact"/>
              </a:rPr>
              <a:t>QUOTAS</a:t>
            </a:r>
            <a:r>
              <a:rPr lang="en-US" sz="1600" dirty="0">
                <a:latin typeface="Impact"/>
                <a:cs typeface="Impact"/>
              </a:rPr>
              <a:t>.</a:t>
            </a:r>
            <a:endParaRPr sz="1600" dirty="0">
              <a:latin typeface="Impact"/>
              <a:cs typeface="Impac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8825" y="228601"/>
            <a:ext cx="10674349" cy="984885"/>
          </a:xfrm>
        </p:spPr>
        <p:txBody>
          <a:bodyPr/>
          <a:lstStyle/>
          <a:p>
            <a:r>
              <a:rPr lang="tr-TR" sz="3200" spc="-5" dirty="0"/>
              <a:t>LATERAL </a:t>
            </a:r>
            <a:r>
              <a:rPr lang="en-US" sz="3200" spc="-5" dirty="0"/>
              <a:t>TRANSFER FROM ABROAD HIGHER EDUCATION INSTITUTIONS TO DOMESTIC HIGHER EDUCATION INSTITUTIONS</a:t>
            </a:r>
            <a:endParaRPr lang="tr-TR" sz="3200" dirty="0"/>
          </a:p>
        </p:txBody>
      </p:sp>
      <p:sp>
        <p:nvSpPr>
          <p:cNvPr id="3" name="Metin Yer Tutucusu 2"/>
          <p:cNvSpPr>
            <a:spLocks noGrp="1"/>
          </p:cNvSpPr>
          <p:nvPr>
            <p:ph type="body" idx="1"/>
          </p:nvPr>
        </p:nvSpPr>
        <p:spPr>
          <a:xfrm>
            <a:off x="743585" y="1676400"/>
            <a:ext cx="10579895" cy="1846659"/>
          </a:xfrm>
        </p:spPr>
        <p:txBody>
          <a:bodyPr/>
          <a:lstStyle/>
          <a:p>
            <a:pPr marL="523240" indent="-342900" algn="just" rtl="0">
              <a:buFont typeface="Arial" panose="020B0604020202020204" pitchFamily="34" charset="0"/>
              <a:buChar char="•"/>
            </a:pPr>
            <a:r>
              <a:rPr lang="tr-TR" sz="2000" kern="1200" spc="-5" dirty="0">
                <a:latin typeface="Impact"/>
                <a:cs typeface="Impact"/>
              </a:rPr>
              <a:t>IN ORDER </a:t>
            </a:r>
            <a:r>
              <a:rPr lang="en-US" sz="2000" kern="1200" spc="-5" dirty="0">
                <a:latin typeface="Impact"/>
                <a:cs typeface="Impact"/>
              </a:rPr>
              <a:t>FOR STUDENTS TO MAKE </a:t>
            </a:r>
            <a:r>
              <a:rPr lang="tr-TR" sz="2000" kern="1200" spc="-5" dirty="0">
                <a:latin typeface="Impact"/>
                <a:cs typeface="Impact"/>
              </a:rPr>
              <a:t>LATERAL</a:t>
            </a:r>
            <a:r>
              <a:rPr lang="en-US" sz="2000" kern="1200" spc="-5" dirty="0">
                <a:latin typeface="Impact"/>
                <a:cs typeface="Impact"/>
              </a:rPr>
              <a:t> TRANSFER FROM ABROAD HIGHER EDUCATION INSTITUTIONS TO DOMESTIC HIGHER EDUCATION INSTITUTIONS,</a:t>
            </a:r>
            <a:r>
              <a:rPr lang="tr-TR" sz="2000" kern="1200" spc="-5" dirty="0">
                <a:latin typeface="Impact"/>
                <a:cs typeface="Impact"/>
              </a:rPr>
              <a:t> </a:t>
            </a:r>
            <a:r>
              <a:rPr lang="en-US" sz="2000" kern="1200" spc="-5" dirty="0">
                <a:latin typeface="Impact"/>
                <a:cs typeface="Impact"/>
              </a:rPr>
              <a:t>IN ADDITION TO THEIR</a:t>
            </a:r>
            <a:r>
              <a:rPr lang="tr-TR" sz="2000" kern="1200" spc="-5" dirty="0">
                <a:latin typeface="Impact"/>
                <a:cs typeface="Impact"/>
              </a:rPr>
              <a:t> </a:t>
            </a:r>
            <a:r>
              <a:rPr lang="en-US" sz="2000" kern="1200" spc="-5" dirty="0">
                <a:latin typeface="Impact"/>
                <a:cs typeface="Impact"/>
              </a:rPr>
              <a:t>“REGULATION REGARDING THE TRANSFER BETWEEN ASSOCIATE AND UNDERGRADUATE PROGRAMS IN HIGHER EDUCATION INSTITUTIONS, DOUBLE MAJOR, MINOR AND INTER-INSTITUTIONAL CREDIT TRANSFER” PROVISIONS, THEY SHOULD FOLLOW THE CONDITIONS INCLUDED IN THE OSYS/YKS MANUALS OF THE YEAR WHERE THEY REGISTERED TO THE ABROAD EDUCATION INSTITUTION.</a:t>
            </a:r>
            <a:endParaRPr lang="tr-TR" sz="2000" kern="1200" spc="-5" dirty="0">
              <a:latin typeface="Impact"/>
              <a:cs typeface="Impact"/>
            </a:endParaRPr>
          </a:p>
        </p:txBody>
      </p:sp>
    </p:spTree>
    <p:extLst>
      <p:ext uri="{BB962C8B-B14F-4D97-AF65-F5344CB8AC3E}">
        <p14:creationId xmlns:p14="http://schemas.microsoft.com/office/powerpoint/2010/main" val="375223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55"/>
            <a:ext cx="7553959" cy="848360"/>
          </a:xfrm>
          <a:prstGeom prst="rect">
            <a:avLst/>
          </a:prstGeom>
        </p:spPr>
        <p:txBody>
          <a:bodyPr vert="horz" wrap="square" lIns="0" tIns="12700" rIns="0" bIns="0" rtlCol="0">
            <a:spAutoFit/>
          </a:bodyPr>
          <a:lstStyle/>
          <a:p>
            <a:pPr marL="12700">
              <a:lnSpc>
                <a:spcPct val="100000"/>
              </a:lnSpc>
              <a:spcBef>
                <a:spcPts val="100"/>
              </a:spcBef>
            </a:pPr>
            <a:r>
              <a:rPr spc="-10" dirty="0"/>
              <a:t>ANNOUNCEMENT</a:t>
            </a:r>
            <a:r>
              <a:rPr spc="-55" dirty="0"/>
              <a:t> </a:t>
            </a:r>
            <a:r>
              <a:rPr spc="-5" dirty="0"/>
              <a:t>OF</a:t>
            </a:r>
            <a:r>
              <a:rPr spc="-50" dirty="0"/>
              <a:t> </a:t>
            </a:r>
            <a:r>
              <a:rPr spc="-5" dirty="0"/>
              <a:t>RESULTS</a:t>
            </a:r>
          </a:p>
        </p:txBody>
      </p:sp>
      <p:sp>
        <p:nvSpPr>
          <p:cNvPr id="3" name="object 3"/>
          <p:cNvSpPr txBox="1"/>
          <p:nvPr/>
        </p:nvSpPr>
        <p:spPr>
          <a:xfrm>
            <a:off x="819780" y="2340869"/>
            <a:ext cx="10053320" cy="2695575"/>
          </a:xfrm>
          <a:prstGeom prst="rect">
            <a:avLst/>
          </a:prstGeom>
        </p:spPr>
        <p:txBody>
          <a:bodyPr vert="horz" wrap="square" lIns="0" tIns="48895" rIns="0" bIns="0" rtlCol="0">
            <a:spAutoFit/>
          </a:bodyPr>
          <a:lstStyle/>
          <a:p>
            <a:pPr marL="180340" marR="5080" indent="-167640">
              <a:lnSpc>
                <a:spcPts val="3420"/>
              </a:lnSpc>
              <a:spcBef>
                <a:spcPts val="385"/>
              </a:spcBef>
              <a:buClr>
                <a:srgbClr val="B80D0F"/>
              </a:buClr>
              <a:buSzPct val="160000"/>
              <a:buFont typeface="Arial MT"/>
              <a:buChar char="•"/>
              <a:tabLst>
                <a:tab pos="180340" algn="l"/>
              </a:tabLst>
            </a:pPr>
            <a:r>
              <a:rPr sz="2000" spc="-5" dirty="0">
                <a:latin typeface="Impact"/>
                <a:cs typeface="Impact"/>
              </a:rPr>
              <a:t>THE EVALUATION RESULTS OF THE APPLICANTS FOR LATERAL TRANSFER BETWEEN INSTITUTIONS ARE </a:t>
            </a:r>
            <a:r>
              <a:rPr sz="2000" dirty="0">
                <a:latin typeface="Impact"/>
                <a:cs typeface="Impact"/>
              </a:rPr>
              <a:t> </a:t>
            </a:r>
            <a:r>
              <a:rPr sz="2000" spc="-5" dirty="0">
                <a:latin typeface="Impact"/>
                <a:cs typeface="Impact"/>
              </a:rPr>
              <a:t>ANNOUNCED</a:t>
            </a:r>
            <a:r>
              <a:rPr sz="2000" spc="-10" dirty="0">
                <a:latin typeface="Impact"/>
                <a:cs typeface="Impact"/>
              </a:rPr>
              <a:t> </a:t>
            </a:r>
            <a:r>
              <a:rPr sz="2000" spc="-5" dirty="0">
                <a:latin typeface="Impact"/>
                <a:cs typeface="Impact"/>
              </a:rPr>
              <a:t>ON</a:t>
            </a:r>
            <a:r>
              <a:rPr sz="2000" spc="-10" dirty="0">
                <a:latin typeface="Impact"/>
                <a:cs typeface="Impact"/>
              </a:rPr>
              <a:t> </a:t>
            </a:r>
            <a:r>
              <a:rPr sz="2000" spc="-5" dirty="0">
                <a:latin typeface="Impact"/>
                <a:cs typeface="Impact"/>
              </a:rPr>
              <a:t>IŞIK UNIVERSITY'S</a:t>
            </a:r>
            <a:r>
              <a:rPr sz="2000" spc="-10" dirty="0">
                <a:latin typeface="Impact"/>
                <a:cs typeface="Impact"/>
              </a:rPr>
              <a:t> </a:t>
            </a:r>
            <a:r>
              <a:rPr sz="2000" spc="-5" dirty="0">
                <a:latin typeface="Impact"/>
                <a:cs typeface="Impact"/>
              </a:rPr>
              <a:t>OFFICIAL</a:t>
            </a:r>
            <a:r>
              <a:rPr sz="2000" spc="-10" dirty="0">
                <a:latin typeface="Impact"/>
                <a:cs typeface="Impact"/>
              </a:rPr>
              <a:t> </a:t>
            </a:r>
            <a:r>
              <a:rPr sz="2000" spc="-5" dirty="0">
                <a:latin typeface="Impact"/>
                <a:cs typeface="Impact"/>
              </a:rPr>
              <a:t>WEB PAGE</a:t>
            </a:r>
            <a:r>
              <a:rPr sz="2000" spc="-10" dirty="0">
                <a:latin typeface="Impact"/>
                <a:cs typeface="Impact"/>
              </a:rPr>
              <a:t> </a:t>
            </a:r>
            <a:r>
              <a:rPr sz="2000" spc="-5" dirty="0">
                <a:latin typeface="Impact"/>
                <a:cs typeface="Impact"/>
              </a:rPr>
              <a:t>UNDER</a:t>
            </a:r>
            <a:r>
              <a:rPr sz="2000" spc="-10" dirty="0">
                <a:latin typeface="Impact"/>
                <a:cs typeface="Impact"/>
              </a:rPr>
              <a:t> </a:t>
            </a:r>
            <a:r>
              <a:rPr sz="2000" spc="-5" dirty="0">
                <a:latin typeface="Impact"/>
                <a:cs typeface="Impact"/>
              </a:rPr>
              <a:t>THE DEPARTMENT</a:t>
            </a:r>
            <a:r>
              <a:rPr sz="2000" spc="-10" dirty="0">
                <a:latin typeface="Impact"/>
                <a:cs typeface="Impact"/>
              </a:rPr>
              <a:t> </a:t>
            </a:r>
            <a:r>
              <a:rPr sz="2000" spc="-5" dirty="0">
                <a:latin typeface="Impact"/>
                <a:cs typeface="Impact"/>
              </a:rPr>
              <a:t>OF STUDENT</a:t>
            </a:r>
            <a:r>
              <a:rPr sz="2000" spc="-10" dirty="0">
                <a:latin typeface="Impact"/>
                <a:cs typeface="Impact"/>
              </a:rPr>
              <a:t> </a:t>
            </a:r>
            <a:r>
              <a:rPr sz="2000" spc="-5" dirty="0">
                <a:latin typeface="Impact"/>
                <a:cs typeface="Impact"/>
              </a:rPr>
              <a:t>AFFAIRS.</a:t>
            </a:r>
            <a:endParaRPr sz="2000">
              <a:latin typeface="Impact"/>
              <a:cs typeface="Impact"/>
            </a:endParaRPr>
          </a:p>
          <a:p>
            <a:pPr marL="180340" marR="254000" indent="-167640">
              <a:lnSpc>
                <a:spcPct val="119700"/>
              </a:lnSpc>
              <a:spcBef>
                <a:spcPts val="365"/>
              </a:spcBef>
              <a:buClr>
                <a:srgbClr val="B80D0F"/>
              </a:buClr>
              <a:buSzPct val="160000"/>
              <a:buFont typeface="Arial MT"/>
              <a:buChar char="•"/>
              <a:tabLst>
                <a:tab pos="180340" algn="l"/>
              </a:tabLst>
            </a:pPr>
            <a:r>
              <a:rPr sz="2000" spc="-5" dirty="0">
                <a:latin typeface="Impact"/>
                <a:cs typeface="Impact"/>
              </a:rPr>
              <a:t>IF THE NUMBER OF CANDIDATES WHICH PROVIDE THE REQUIRED CONDITIONS IS MORE THAN THE </a:t>
            </a:r>
            <a:r>
              <a:rPr sz="2000" dirty="0">
                <a:latin typeface="Impact"/>
                <a:cs typeface="Impact"/>
              </a:rPr>
              <a:t> </a:t>
            </a:r>
            <a:r>
              <a:rPr sz="2000" spc="-5" dirty="0">
                <a:latin typeface="Impact"/>
                <a:cs typeface="Impact"/>
              </a:rPr>
              <a:t>QUOTAS, RESERVE CANDIDATES ARE ANNOUNCED AS EQUAL TO THE NUMBER OF QUOTAS. DURING THE </a:t>
            </a:r>
            <a:r>
              <a:rPr sz="2000" spc="-340" dirty="0">
                <a:latin typeface="Impact"/>
                <a:cs typeface="Impact"/>
              </a:rPr>
              <a:t> </a:t>
            </a:r>
            <a:r>
              <a:rPr sz="2000" spc="-5" dirty="0">
                <a:latin typeface="Impact"/>
                <a:cs typeface="Impact"/>
              </a:rPr>
              <a:t>PERIOD RESERVE CANDIDATES ARE CALLED IN ORDER IF</a:t>
            </a:r>
            <a:r>
              <a:rPr sz="2000" dirty="0">
                <a:latin typeface="Impact"/>
                <a:cs typeface="Impact"/>
              </a:rPr>
              <a:t> </a:t>
            </a:r>
            <a:r>
              <a:rPr sz="2000" spc="-5" dirty="0">
                <a:latin typeface="Impact"/>
                <a:cs typeface="Impact"/>
              </a:rPr>
              <a:t>PRINCIPLE CANDIDATES DO NOT APPLY FOR </a:t>
            </a:r>
            <a:r>
              <a:rPr sz="2000" dirty="0">
                <a:latin typeface="Impact"/>
                <a:cs typeface="Impact"/>
              </a:rPr>
              <a:t> </a:t>
            </a:r>
            <a:r>
              <a:rPr sz="2000" spc="-5" dirty="0">
                <a:latin typeface="Impact"/>
                <a:cs typeface="Impact"/>
              </a:rPr>
              <a:t>TRANSFER.</a:t>
            </a:r>
            <a:endParaRPr sz="2000">
              <a:latin typeface="Impact"/>
              <a:cs typeface="Impac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55"/>
            <a:ext cx="7553959" cy="848360"/>
          </a:xfrm>
          <a:prstGeom prst="rect">
            <a:avLst/>
          </a:prstGeom>
        </p:spPr>
        <p:txBody>
          <a:bodyPr vert="horz" wrap="square" lIns="0" tIns="12700" rIns="0" bIns="0" rtlCol="0">
            <a:spAutoFit/>
          </a:bodyPr>
          <a:lstStyle/>
          <a:p>
            <a:pPr marL="12700">
              <a:lnSpc>
                <a:spcPct val="100000"/>
              </a:lnSpc>
              <a:spcBef>
                <a:spcPts val="100"/>
              </a:spcBef>
            </a:pPr>
            <a:r>
              <a:rPr spc="-10" dirty="0"/>
              <a:t>ANNOUNCEMENT</a:t>
            </a:r>
            <a:r>
              <a:rPr spc="-55" dirty="0"/>
              <a:t> </a:t>
            </a:r>
            <a:r>
              <a:rPr spc="-5" dirty="0"/>
              <a:t>OF</a:t>
            </a:r>
            <a:r>
              <a:rPr spc="-50" dirty="0"/>
              <a:t> </a:t>
            </a:r>
            <a:r>
              <a:rPr spc="-5" dirty="0"/>
              <a:t>RESULTS</a:t>
            </a:r>
          </a:p>
        </p:txBody>
      </p:sp>
      <p:sp>
        <p:nvSpPr>
          <p:cNvPr id="3" name="object 3"/>
          <p:cNvSpPr txBox="1"/>
          <p:nvPr/>
        </p:nvSpPr>
        <p:spPr>
          <a:xfrm>
            <a:off x="806052" y="2132538"/>
            <a:ext cx="10083165" cy="3237230"/>
          </a:xfrm>
          <a:prstGeom prst="rect">
            <a:avLst/>
          </a:prstGeom>
        </p:spPr>
        <p:txBody>
          <a:bodyPr vert="horz" wrap="square" lIns="0" tIns="12700" rIns="0" bIns="0" rtlCol="0">
            <a:spAutoFit/>
          </a:bodyPr>
          <a:lstStyle/>
          <a:p>
            <a:pPr marL="193675" marR="254635" indent="-181610">
              <a:lnSpc>
                <a:spcPct val="113300"/>
              </a:lnSpc>
              <a:spcBef>
                <a:spcPts val="100"/>
              </a:spcBef>
              <a:buClr>
                <a:srgbClr val="B80D0F"/>
              </a:buClr>
              <a:buSzPct val="158064"/>
              <a:buFont typeface="Arial MT"/>
              <a:buChar char="•"/>
              <a:tabLst>
                <a:tab pos="194310" algn="l"/>
              </a:tabLst>
            </a:pPr>
            <a:r>
              <a:rPr sz="1550" spc="-5" dirty="0">
                <a:latin typeface="Impact"/>
                <a:cs typeface="Impact"/>
              </a:rPr>
              <a:t>STUDENTS WHO EARN THE RIGHT FOR LATERAL TRANSFER WILL BE NOTIFIED BY STUDENT AFFAIRS DEPARTMENT IN WRITTEN FORM </a:t>
            </a:r>
            <a:r>
              <a:rPr sz="1550" dirty="0">
                <a:latin typeface="Impact"/>
                <a:cs typeface="Impact"/>
              </a:rPr>
              <a:t> </a:t>
            </a:r>
            <a:r>
              <a:rPr sz="1550" spc="-5" dirty="0">
                <a:latin typeface="Impact"/>
                <a:cs typeface="Impact"/>
              </a:rPr>
              <a:t>ABOUT</a:t>
            </a:r>
            <a:r>
              <a:rPr sz="1550" spc="-10" dirty="0">
                <a:latin typeface="Impact"/>
                <a:cs typeface="Impact"/>
              </a:rPr>
              <a:t> </a:t>
            </a:r>
            <a:r>
              <a:rPr sz="1550" spc="-5" dirty="0">
                <a:latin typeface="Impact"/>
                <a:cs typeface="Impact"/>
              </a:rPr>
              <a:t>THEIR DECISION.</a:t>
            </a:r>
            <a:endParaRPr sz="1550">
              <a:latin typeface="Impact"/>
              <a:cs typeface="Impact"/>
            </a:endParaRPr>
          </a:p>
          <a:p>
            <a:pPr>
              <a:lnSpc>
                <a:spcPct val="100000"/>
              </a:lnSpc>
              <a:spcBef>
                <a:spcPts val="20"/>
              </a:spcBef>
              <a:buClr>
                <a:srgbClr val="B80D0F"/>
              </a:buClr>
              <a:buFont typeface="Arial MT"/>
              <a:buChar char="•"/>
            </a:pPr>
            <a:endParaRPr sz="1500">
              <a:latin typeface="Impact"/>
              <a:cs typeface="Impact"/>
            </a:endParaRPr>
          </a:p>
          <a:p>
            <a:pPr marL="193675" marR="5080" indent="-181610">
              <a:lnSpc>
                <a:spcPct val="103000"/>
              </a:lnSpc>
              <a:buClr>
                <a:srgbClr val="B80D0F"/>
              </a:buClr>
              <a:buSzPct val="158064"/>
              <a:buFont typeface="Arial MT"/>
              <a:buChar char="•"/>
              <a:tabLst>
                <a:tab pos="194310" algn="l"/>
              </a:tabLst>
            </a:pPr>
            <a:r>
              <a:rPr sz="1550" spc="-5" dirty="0">
                <a:latin typeface="Impact"/>
                <a:cs typeface="Impact"/>
              </a:rPr>
              <a:t>THE RELEVANT COMMITTEES DETERMINE WHICH SEMESTER THE STUDENTS WILL BE ADMITTED TO BY TAKING INTO ACCOUNT THE </a:t>
            </a:r>
            <a:r>
              <a:rPr sz="1550" dirty="0">
                <a:latin typeface="Impact"/>
                <a:cs typeface="Impact"/>
              </a:rPr>
              <a:t> </a:t>
            </a:r>
            <a:r>
              <a:rPr sz="1550" spc="-5" dirty="0">
                <a:latin typeface="Impact"/>
                <a:cs typeface="Impact"/>
              </a:rPr>
              <a:t>COURSES THEY HAVE TAKEN WITH THE PROGRAM THEY TRANSFERRED TO AND WHICH COURSES TO BE EXEMPTED ACCORDING TO </a:t>
            </a:r>
            <a:r>
              <a:rPr sz="1550" dirty="0">
                <a:latin typeface="Impact"/>
                <a:cs typeface="Impact"/>
              </a:rPr>
              <a:t> </a:t>
            </a:r>
            <a:r>
              <a:rPr sz="1550" spc="-5" dirty="0">
                <a:latin typeface="Impact"/>
                <a:cs typeface="Impact"/>
              </a:rPr>
              <a:t>ORIENTATION DIRECTIVE </a:t>
            </a:r>
            <a:r>
              <a:rPr sz="1550" dirty="0">
                <a:latin typeface="Impact"/>
                <a:cs typeface="Impact"/>
              </a:rPr>
              <a:t>. </a:t>
            </a:r>
            <a:r>
              <a:rPr sz="1550" spc="-5" dirty="0">
                <a:latin typeface="Impact"/>
                <a:cs typeface="Impact"/>
              </a:rPr>
              <a:t>THE COURSES MOVED TO THE TRANSFERRED PROGRAM IN WHICH STUDENTS HAVE TAKEN BEFORE THEIR </a:t>
            </a:r>
            <a:r>
              <a:rPr sz="1550" dirty="0">
                <a:latin typeface="Impact"/>
                <a:cs typeface="Impact"/>
              </a:rPr>
              <a:t> </a:t>
            </a:r>
            <a:r>
              <a:rPr sz="1550" spc="-5" dirty="0">
                <a:latin typeface="Impact"/>
                <a:cs typeface="Impact"/>
              </a:rPr>
              <a:t>TRANSFER, WILL BE MOVED WITH THEIR GRADES. WHERE MORE THAN ONE COURSE IS MOVED TO </a:t>
            </a:r>
            <a:r>
              <a:rPr sz="1550" dirty="0">
                <a:latin typeface="Impact"/>
                <a:cs typeface="Impact"/>
              </a:rPr>
              <a:t>A </a:t>
            </a:r>
            <a:r>
              <a:rPr sz="1550" spc="-5" dirty="0">
                <a:latin typeface="Impact"/>
                <a:cs typeface="Impact"/>
              </a:rPr>
              <a:t>SINGLE COURSE, THE MOVED GRADE </a:t>
            </a:r>
            <a:r>
              <a:rPr sz="1550" dirty="0">
                <a:latin typeface="Impact"/>
                <a:cs typeface="Impact"/>
              </a:rPr>
              <a:t> </a:t>
            </a:r>
            <a:r>
              <a:rPr sz="1550" spc="-5" dirty="0">
                <a:latin typeface="Impact"/>
                <a:cs typeface="Impact"/>
              </a:rPr>
              <a:t>IS CALCULATED BASED ON CREDIT. MOVED GRADES ARE CALCULATED ACCORDING TO THE ISIK UNIVERSITY GRADE CONVERSION </a:t>
            </a:r>
            <a:r>
              <a:rPr sz="1550" dirty="0">
                <a:latin typeface="Impact"/>
                <a:cs typeface="Impact"/>
              </a:rPr>
              <a:t> </a:t>
            </a:r>
            <a:r>
              <a:rPr sz="1550" spc="-5" dirty="0">
                <a:latin typeface="Impact"/>
                <a:cs typeface="Impact"/>
              </a:rPr>
              <a:t>DIRECTIVE</a:t>
            </a:r>
            <a:r>
              <a:rPr sz="1550" spc="-10" dirty="0">
                <a:latin typeface="Impact"/>
                <a:cs typeface="Impact"/>
              </a:rPr>
              <a:t> </a:t>
            </a:r>
            <a:r>
              <a:rPr sz="1550" spc="-5" dirty="0">
                <a:latin typeface="Impact"/>
                <a:cs typeface="Impact"/>
              </a:rPr>
              <a:t>WHEN TRANSFERRING BETWEEN PROGRAMS USING DIFFERENT GRADE SCALES.</a:t>
            </a:r>
            <a:endParaRPr sz="1550">
              <a:latin typeface="Impact"/>
              <a:cs typeface="Impact"/>
            </a:endParaRPr>
          </a:p>
          <a:p>
            <a:pPr>
              <a:lnSpc>
                <a:spcPct val="100000"/>
              </a:lnSpc>
              <a:spcBef>
                <a:spcPts val="20"/>
              </a:spcBef>
              <a:buClr>
                <a:srgbClr val="B80D0F"/>
              </a:buClr>
              <a:buFont typeface="Arial MT"/>
              <a:buChar char="•"/>
            </a:pPr>
            <a:endParaRPr sz="1450">
              <a:latin typeface="Impact"/>
              <a:cs typeface="Impact"/>
            </a:endParaRPr>
          </a:p>
          <a:p>
            <a:pPr marL="193675" marR="272415" indent="-181610">
              <a:lnSpc>
                <a:spcPct val="106400"/>
              </a:lnSpc>
              <a:buClr>
                <a:srgbClr val="B80D0F"/>
              </a:buClr>
              <a:buSzPct val="158064"/>
              <a:buFont typeface="Arial MT"/>
              <a:buChar char="•"/>
              <a:tabLst>
                <a:tab pos="194310" algn="l"/>
              </a:tabLst>
            </a:pPr>
            <a:r>
              <a:rPr sz="1550" spc="-5" dirty="0">
                <a:latin typeface="Impact"/>
                <a:cs typeface="Impact"/>
              </a:rPr>
              <a:t>ACCORDING TO IŞIK UNIVERSITY REGULATIONS, AFTER THE REGISTRATION PROCESS IS COMPLETED AND THE TRANSFER AND </a:t>
            </a:r>
            <a:r>
              <a:rPr sz="1550" dirty="0">
                <a:latin typeface="Impact"/>
                <a:cs typeface="Impact"/>
              </a:rPr>
              <a:t> </a:t>
            </a:r>
            <a:r>
              <a:rPr sz="1550" spc="-5" dirty="0">
                <a:latin typeface="Impact"/>
                <a:cs typeface="Impact"/>
              </a:rPr>
              <a:t>ORIENTATION PROCESSES ARE FINALIZED, THE NEW STATUS OF STUDENTS WILL BE PROCESSED INTO HIGHER EDUCATION STUDENT </a:t>
            </a:r>
            <a:r>
              <a:rPr sz="1550" dirty="0">
                <a:latin typeface="Impact"/>
                <a:cs typeface="Impact"/>
              </a:rPr>
              <a:t> </a:t>
            </a:r>
            <a:r>
              <a:rPr sz="1550" spc="-5" dirty="0">
                <a:latin typeface="Impact"/>
                <a:cs typeface="Impact"/>
              </a:rPr>
              <a:t>DATABASE</a:t>
            </a:r>
            <a:r>
              <a:rPr sz="1550" spc="-10" dirty="0">
                <a:latin typeface="Impact"/>
                <a:cs typeface="Impact"/>
              </a:rPr>
              <a:t> </a:t>
            </a:r>
            <a:r>
              <a:rPr sz="1550" spc="-5" dirty="0">
                <a:latin typeface="Impact"/>
                <a:cs typeface="Impact"/>
              </a:rPr>
              <a:t>(YOKSİS) BY STUDENT AFFAIRS DEPARTMENT IN NO LATER THAN 15 DAYS.</a:t>
            </a:r>
            <a:endParaRPr sz="1550">
              <a:latin typeface="Impact"/>
              <a:cs typeface="Impac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55"/>
            <a:ext cx="8320405" cy="848360"/>
          </a:xfrm>
          <a:prstGeom prst="rect">
            <a:avLst/>
          </a:prstGeom>
        </p:spPr>
        <p:txBody>
          <a:bodyPr vert="horz" wrap="square" lIns="0" tIns="12700" rIns="0" bIns="0" rtlCol="0">
            <a:spAutoFit/>
          </a:bodyPr>
          <a:lstStyle/>
          <a:p>
            <a:pPr marL="12700">
              <a:lnSpc>
                <a:spcPct val="100000"/>
              </a:lnSpc>
              <a:spcBef>
                <a:spcPts val="100"/>
              </a:spcBef>
            </a:pPr>
            <a:r>
              <a:rPr spc="-5" dirty="0"/>
              <a:t>STUDENT</a:t>
            </a:r>
            <a:r>
              <a:rPr spc="-45" dirty="0"/>
              <a:t> </a:t>
            </a:r>
            <a:r>
              <a:rPr spc="-10" dirty="0"/>
              <a:t>AFFAIRS</a:t>
            </a:r>
            <a:r>
              <a:rPr spc="-55" dirty="0"/>
              <a:t> </a:t>
            </a:r>
            <a:r>
              <a:rPr spc="-5" dirty="0"/>
              <a:t>DEPARTMENT</a:t>
            </a:r>
          </a:p>
        </p:txBody>
      </p:sp>
      <p:sp>
        <p:nvSpPr>
          <p:cNvPr id="3" name="object 3"/>
          <p:cNvSpPr txBox="1"/>
          <p:nvPr/>
        </p:nvSpPr>
        <p:spPr>
          <a:xfrm>
            <a:off x="819780" y="3037924"/>
            <a:ext cx="6468745" cy="1225550"/>
          </a:xfrm>
          <a:prstGeom prst="rect">
            <a:avLst/>
          </a:prstGeom>
        </p:spPr>
        <p:txBody>
          <a:bodyPr vert="horz" wrap="square" lIns="0" tIns="17145" rIns="0" bIns="0" rtlCol="0">
            <a:spAutoFit/>
          </a:bodyPr>
          <a:lstStyle/>
          <a:p>
            <a:pPr marL="180340" indent="-167640">
              <a:lnSpc>
                <a:spcPct val="100000"/>
              </a:lnSpc>
              <a:spcBef>
                <a:spcPts val="135"/>
              </a:spcBef>
              <a:buClr>
                <a:srgbClr val="B80D0F"/>
              </a:buClr>
              <a:buSzPct val="160000"/>
              <a:buFont typeface="Arial MT"/>
              <a:buChar char="•"/>
              <a:tabLst>
                <a:tab pos="180340" algn="l"/>
              </a:tabLst>
            </a:pPr>
            <a:r>
              <a:rPr sz="2000" spc="-5" dirty="0">
                <a:latin typeface="Impact"/>
                <a:cs typeface="Impact"/>
              </a:rPr>
              <a:t>PREPARED</a:t>
            </a:r>
            <a:r>
              <a:rPr sz="2000" spc="-40" dirty="0">
                <a:latin typeface="Impact"/>
                <a:cs typeface="Impact"/>
              </a:rPr>
              <a:t> </a:t>
            </a:r>
            <a:r>
              <a:rPr sz="2000" spc="-5" dirty="0">
                <a:latin typeface="Impact"/>
                <a:cs typeface="Impact"/>
              </a:rPr>
              <a:t>BY;</a:t>
            </a:r>
            <a:endParaRPr sz="2000">
              <a:latin typeface="Impact"/>
              <a:cs typeface="Impact"/>
            </a:endParaRPr>
          </a:p>
          <a:p>
            <a:pPr marL="180340" indent="-167640">
              <a:lnSpc>
                <a:spcPct val="100000"/>
              </a:lnSpc>
              <a:spcBef>
                <a:spcPts val="1735"/>
              </a:spcBef>
              <a:buClr>
                <a:srgbClr val="B80D0F"/>
              </a:buClr>
              <a:buSzPct val="160000"/>
              <a:buFont typeface="Arial MT"/>
              <a:buChar char="•"/>
              <a:tabLst>
                <a:tab pos="180340" algn="l"/>
              </a:tabLst>
            </a:pPr>
            <a:r>
              <a:rPr sz="2000" spc="-5" dirty="0">
                <a:latin typeface="Impact"/>
                <a:cs typeface="Impact"/>
              </a:rPr>
              <a:t>GÜNEŞ</a:t>
            </a:r>
            <a:r>
              <a:rPr sz="2000" spc="-20" dirty="0">
                <a:latin typeface="Impact"/>
                <a:cs typeface="Impact"/>
              </a:rPr>
              <a:t> </a:t>
            </a:r>
            <a:r>
              <a:rPr sz="2000" spc="-5" dirty="0">
                <a:latin typeface="Impact"/>
                <a:cs typeface="Impact"/>
              </a:rPr>
              <a:t>BANU</a:t>
            </a:r>
            <a:r>
              <a:rPr sz="2000" spc="-15" dirty="0">
                <a:latin typeface="Impact"/>
                <a:cs typeface="Impact"/>
              </a:rPr>
              <a:t> </a:t>
            </a:r>
            <a:r>
              <a:rPr sz="2000" spc="-5" dirty="0">
                <a:latin typeface="Impact"/>
                <a:cs typeface="Impact"/>
              </a:rPr>
              <a:t>KOCATEPE-HEAD</a:t>
            </a:r>
            <a:r>
              <a:rPr sz="2000" spc="-15" dirty="0">
                <a:latin typeface="Impact"/>
                <a:cs typeface="Impact"/>
              </a:rPr>
              <a:t> </a:t>
            </a:r>
            <a:r>
              <a:rPr sz="2000" spc="-5" dirty="0">
                <a:latin typeface="Impact"/>
                <a:cs typeface="Impact"/>
              </a:rPr>
              <a:t>OF</a:t>
            </a:r>
            <a:r>
              <a:rPr sz="2000" spc="-15" dirty="0">
                <a:latin typeface="Impact"/>
                <a:cs typeface="Impact"/>
              </a:rPr>
              <a:t> </a:t>
            </a:r>
            <a:r>
              <a:rPr sz="2000" spc="-5" dirty="0">
                <a:latin typeface="Impact"/>
                <a:cs typeface="Impact"/>
              </a:rPr>
              <a:t>STUDENT</a:t>
            </a:r>
            <a:r>
              <a:rPr sz="2000" spc="-15" dirty="0">
                <a:latin typeface="Impact"/>
                <a:cs typeface="Impact"/>
              </a:rPr>
              <a:t> </a:t>
            </a:r>
            <a:r>
              <a:rPr sz="2000" spc="-5" dirty="0">
                <a:latin typeface="Impact"/>
                <a:cs typeface="Impact"/>
              </a:rPr>
              <a:t>AFFAIRS</a:t>
            </a:r>
            <a:r>
              <a:rPr sz="2000" spc="-15" dirty="0">
                <a:latin typeface="Impact"/>
                <a:cs typeface="Impact"/>
              </a:rPr>
              <a:t> </a:t>
            </a:r>
            <a:r>
              <a:rPr sz="2000" spc="-5" dirty="0">
                <a:latin typeface="Impact"/>
                <a:cs typeface="Impact"/>
              </a:rPr>
              <a:t>DEPARTMENT</a:t>
            </a:r>
            <a:endParaRPr sz="2000">
              <a:latin typeface="Impact"/>
              <a:cs typeface="Impac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38"/>
            <a:ext cx="6751955" cy="848360"/>
          </a:xfrm>
          <a:prstGeom prst="rect">
            <a:avLst/>
          </a:prstGeom>
        </p:spPr>
        <p:txBody>
          <a:bodyPr vert="horz" wrap="square" lIns="0" tIns="12700" rIns="0" bIns="0" rtlCol="0">
            <a:spAutoFit/>
          </a:bodyPr>
          <a:lstStyle/>
          <a:p>
            <a:pPr marL="12700">
              <a:lnSpc>
                <a:spcPct val="100000"/>
              </a:lnSpc>
              <a:spcBef>
                <a:spcPts val="100"/>
              </a:spcBef>
            </a:pPr>
            <a:r>
              <a:rPr spc="-5" dirty="0"/>
              <a:t>YATAY</a:t>
            </a:r>
            <a:r>
              <a:rPr spc="-50" dirty="0"/>
              <a:t> </a:t>
            </a:r>
            <a:r>
              <a:rPr spc="-5" dirty="0"/>
              <a:t>GEÇİŞ-</a:t>
            </a:r>
            <a:r>
              <a:rPr spc="-45" dirty="0"/>
              <a:t> </a:t>
            </a:r>
            <a:r>
              <a:rPr spc="-5" dirty="0"/>
              <a:t>KONTENJAN</a:t>
            </a:r>
          </a:p>
        </p:txBody>
      </p:sp>
      <p:sp>
        <p:nvSpPr>
          <p:cNvPr id="3" name="object 3"/>
          <p:cNvSpPr txBox="1"/>
          <p:nvPr/>
        </p:nvSpPr>
        <p:spPr>
          <a:xfrm>
            <a:off x="819780" y="2521888"/>
            <a:ext cx="10100310" cy="2333625"/>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FARKLI</a:t>
            </a:r>
            <a:r>
              <a:rPr sz="2000" spc="-15" dirty="0">
                <a:latin typeface="Impact"/>
                <a:cs typeface="Impact"/>
              </a:rPr>
              <a:t> </a:t>
            </a:r>
            <a:r>
              <a:rPr sz="2000" spc="-5" dirty="0">
                <a:latin typeface="Impact"/>
                <a:cs typeface="Impact"/>
              </a:rPr>
              <a:t>YÜKSEKÖĞRETIM</a:t>
            </a:r>
            <a:r>
              <a:rPr sz="2000" spc="-10" dirty="0">
                <a:latin typeface="Impact"/>
                <a:cs typeface="Impact"/>
              </a:rPr>
              <a:t> </a:t>
            </a:r>
            <a:r>
              <a:rPr sz="2000" spc="-5" dirty="0">
                <a:latin typeface="Impact"/>
                <a:cs typeface="Impact"/>
              </a:rPr>
              <a:t>KURUMLARININ</a:t>
            </a:r>
            <a:r>
              <a:rPr sz="2000" spc="-15" dirty="0">
                <a:latin typeface="Impact"/>
                <a:cs typeface="Impact"/>
              </a:rPr>
              <a:t> </a:t>
            </a:r>
            <a:r>
              <a:rPr sz="2000" spc="-5" dirty="0">
                <a:latin typeface="Impact"/>
                <a:cs typeface="Impact"/>
              </a:rPr>
              <a:t>DIPLOMA</a:t>
            </a:r>
            <a:r>
              <a:rPr sz="2000" spc="-10" dirty="0">
                <a:latin typeface="Impact"/>
                <a:cs typeface="Impact"/>
              </a:rPr>
              <a:t> </a:t>
            </a:r>
            <a:r>
              <a:rPr sz="2000" spc="-5" dirty="0">
                <a:latin typeface="Impact"/>
                <a:cs typeface="Impact"/>
              </a:rPr>
              <a:t>PROGRAMLARI</a:t>
            </a:r>
            <a:r>
              <a:rPr sz="2000" spc="-10" dirty="0">
                <a:latin typeface="Impact"/>
                <a:cs typeface="Impact"/>
              </a:rPr>
              <a:t> </a:t>
            </a:r>
            <a:r>
              <a:rPr sz="2000" spc="-5" dirty="0">
                <a:latin typeface="Impact"/>
                <a:cs typeface="Impact"/>
              </a:rPr>
              <a:t>VEYA</a:t>
            </a:r>
            <a:r>
              <a:rPr sz="2000" spc="-15" dirty="0">
                <a:latin typeface="Impact"/>
                <a:cs typeface="Impact"/>
              </a:rPr>
              <a:t> </a:t>
            </a:r>
            <a:r>
              <a:rPr sz="2000" spc="-5" dirty="0">
                <a:latin typeface="Impact"/>
                <a:cs typeface="Impact"/>
              </a:rPr>
              <a:t>ÜNIVERSITE</a:t>
            </a:r>
            <a:r>
              <a:rPr sz="2000" spc="-10" dirty="0">
                <a:latin typeface="Impact"/>
                <a:cs typeface="Impact"/>
              </a:rPr>
              <a:t> </a:t>
            </a:r>
            <a:r>
              <a:rPr sz="2000" spc="-5" dirty="0">
                <a:latin typeface="Impact"/>
                <a:cs typeface="Impact"/>
              </a:rPr>
              <a:t>IÇINDEKI</a:t>
            </a:r>
            <a:r>
              <a:rPr sz="2000" spc="-10" dirty="0">
                <a:latin typeface="Impact"/>
                <a:cs typeface="Impact"/>
              </a:rPr>
              <a:t> </a:t>
            </a:r>
            <a:r>
              <a:rPr sz="2000" spc="-5" dirty="0">
                <a:latin typeface="Impact"/>
                <a:cs typeface="Impact"/>
              </a:rPr>
              <a:t>DIPLOMA</a:t>
            </a:r>
            <a:endParaRPr sz="2000">
              <a:latin typeface="Impact"/>
              <a:cs typeface="Impact"/>
            </a:endParaRPr>
          </a:p>
          <a:p>
            <a:pPr marL="180340" marR="55244">
              <a:lnSpc>
                <a:spcPct val="118800"/>
              </a:lnSpc>
              <a:spcBef>
                <a:spcPts val="330"/>
              </a:spcBef>
            </a:pPr>
            <a:r>
              <a:rPr sz="2000" spc="-5" dirty="0">
                <a:latin typeface="Impact"/>
                <a:cs typeface="Impact"/>
              </a:rPr>
              <a:t>PROGRAMLARI ARASINDA ANCAK ÖNCEDEN ILAN EDILEN SAYI VE GEÇIŞ ŞARTLARI ÇERÇEVESINDE GEÇIŞ </a:t>
            </a:r>
            <a:r>
              <a:rPr sz="2000" spc="-340" dirty="0">
                <a:latin typeface="Impact"/>
                <a:cs typeface="Impact"/>
              </a:rPr>
              <a:t> </a:t>
            </a:r>
            <a:r>
              <a:rPr sz="2000" spc="-5" dirty="0">
                <a:latin typeface="Impact"/>
                <a:cs typeface="Impact"/>
              </a:rPr>
              <a:t>YAPILABILIR.</a:t>
            </a:r>
            <a:endParaRPr sz="2000">
              <a:latin typeface="Impact"/>
              <a:cs typeface="Impact"/>
            </a:endParaRPr>
          </a:p>
          <a:p>
            <a:pPr marL="180340" marR="207010" indent="-167640">
              <a:lnSpc>
                <a:spcPct val="121700"/>
              </a:lnSpc>
              <a:spcBef>
                <a:spcPts val="570"/>
              </a:spcBef>
              <a:buClr>
                <a:srgbClr val="B80D0F"/>
              </a:buClr>
              <a:buSzPct val="160000"/>
              <a:buFont typeface="Arial MT"/>
              <a:buChar char="•"/>
              <a:tabLst>
                <a:tab pos="180340" algn="l"/>
              </a:tabLst>
            </a:pPr>
            <a:r>
              <a:rPr sz="2000" spc="-5" dirty="0">
                <a:latin typeface="Impact"/>
                <a:cs typeface="Impact"/>
              </a:rPr>
              <a:t>SENATODAN GEÇEN VE ONAYLANAN KONTENJANLAR, AKADEMİK YIL İÇERİSİNDE ‘’GÜZ VE BAHAR’’ </a:t>
            </a:r>
            <a:r>
              <a:rPr sz="2000" dirty="0">
                <a:latin typeface="Impact"/>
                <a:cs typeface="Impact"/>
              </a:rPr>
              <a:t> </a:t>
            </a:r>
            <a:r>
              <a:rPr sz="2000" spc="-5" dirty="0">
                <a:latin typeface="Impact"/>
                <a:cs typeface="Impact"/>
              </a:rPr>
              <a:t>DÖNEMLERİNDE</a:t>
            </a:r>
            <a:r>
              <a:rPr sz="2000" spc="-15" dirty="0">
                <a:latin typeface="Impact"/>
                <a:cs typeface="Impact"/>
              </a:rPr>
              <a:t> </a:t>
            </a:r>
            <a:r>
              <a:rPr sz="2000" spc="-5" dirty="0">
                <a:latin typeface="Impact"/>
                <a:cs typeface="Impact"/>
              </a:rPr>
              <a:t>BAŞVURU</a:t>
            </a:r>
            <a:r>
              <a:rPr sz="2000" spc="-10" dirty="0">
                <a:latin typeface="Impact"/>
                <a:cs typeface="Impact"/>
              </a:rPr>
              <a:t> </a:t>
            </a:r>
            <a:r>
              <a:rPr sz="2000" spc="-5" dirty="0">
                <a:latin typeface="Impact"/>
                <a:cs typeface="Impact"/>
              </a:rPr>
              <a:t>TAKVİMİ</a:t>
            </a:r>
            <a:r>
              <a:rPr sz="2000" spc="-10" dirty="0">
                <a:latin typeface="Impact"/>
                <a:cs typeface="Impact"/>
              </a:rPr>
              <a:t> </a:t>
            </a:r>
            <a:r>
              <a:rPr sz="2000" spc="-5" dirty="0">
                <a:latin typeface="Impact"/>
                <a:cs typeface="Impact"/>
              </a:rPr>
              <a:t>İLE</a:t>
            </a:r>
            <a:r>
              <a:rPr sz="2000" spc="-10" dirty="0">
                <a:latin typeface="Impact"/>
                <a:cs typeface="Impact"/>
              </a:rPr>
              <a:t> </a:t>
            </a:r>
            <a:r>
              <a:rPr sz="2000" spc="-5" dirty="0">
                <a:latin typeface="Impact"/>
                <a:cs typeface="Impact"/>
              </a:rPr>
              <a:t>BİRLİKTE,</a:t>
            </a:r>
            <a:r>
              <a:rPr sz="2000" spc="340" dirty="0">
                <a:latin typeface="Impact"/>
                <a:cs typeface="Impact"/>
              </a:rPr>
              <a:t> </a:t>
            </a:r>
            <a:r>
              <a:rPr sz="2000" spc="-5" dirty="0">
                <a:latin typeface="Impact"/>
                <a:cs typeface="Impact"/>
              </a:rPr>
              <a:t>IŞIK</a:t>
            </a:r>
            <a:r>
              <a:rPr sz="2000" spc="-10" dirty="0">
                <a:latin typeface="Impact"/>
                <a:cs typeface="Impact"/>
              </a:rPr>
              <a:t> </a:t>
            </a:r>
            <a:r>
              <a:rPr sz="2000" spc="-5" dirty="0">
                <a:latin typeface="Impact"/>
                <a:cs typeface="Impact"/>
              </a:rPr>
              <a:t>ÜNİVERSİTESİ</a:t>
            </a:r>
            <a:r>
              <a:rPr sz="2000" spc="-10" dirty="0">
                <a:latin typeface="Impact"/>
                <a:cs typeface="Impact"/>
              </a:rPr>
              <a:t> </a:t>
            </a:r>
            <a:r>
              <a:rPr sz="2000" spc="-5" dirty="0">
                <a:latin typeface="Impact"/>
                <a:cs typeface="Impact"/>
              </a:rPr>
              <a:t>WEB</a:t>
            </a:r>
            <a:r>
              <a:rPr sz="2000" spc="-10" dirty="0">
                <a:latin typeface="Impact"/>
                <a:cs typeface="Impact"/>
              </a:rPr>
              <a:t> </a:t>
            </a:r>
            <a:r>
              <a:rPr sz="2000" spc="-5" dirty="0">
                <a:latin typeface="Impact"/>
                <a:cs typeface="Impact"/>
              </a:rPr>
              <a:t>SAYFDASINDA</a:t>
            </a:r>
            <a:r>
              <a:rPr sz="2000" spc="-10" dirty="0">
                <a:latin typeface="Impact"/>
                <a:cs typeface="Impact"/>
              </a:rPr>
              <a:t> </a:t>
            </a:r>
            <a:r>
              <a:rPr sz="2000" spc="-5" dirty="0">
                <a:latin typeface="Impact"/>
                <a:cs typeface="Impact"/>
              </a:rPr>
              <a:t>YAYINLANIR.</a:t>
            </a:r>
            <a:endParaRPr sz="2000">
              <a:latin typeface="Impact"/>
              <a:cs typeface="Impac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784338"/>
            <a:ext cx="5689600" cy="848360"/>
          </a:xfrm>
          <a:prstGeom prst="rect">
            <a:avLst/>
          </a:prstGeom>
        </p:spPr>
        <p:txBody>
          <a:bodyPr vert="horz" wrap="square" lIns="0" tIns="12700" rIns="0" bIns="0" rtlCol="0">
            <a:spAutoFit/>
          </a:bodyPr>
          <a:lstStyle/>
          <a:p>
            <a:pPr marL="12700">
              <a:lnSpc>
                <a:spcPct val="100000"/>
              </a:lnSpc>
              <a:spcBef>
                <a:spcPts val="100"/>
              </a:spcBef>
            </a:pPr>
            <a:r>
              <a:rPr spc="-5" dirty="0"/>
              <a:t>YATAY</a:t>
            </a:r>
            <a:r>
              <a:rPr spc="-50" dirty="0"/>
              <a:t> </a:t>
            </a:r>
            <a:r>
              <a:rPr spc="-5" dirty="0"/>
              <a:t>GEÇİŞ</a:t>
            </a:r>
            <a:r>
              <a:rPr spc="-45" dirty="0"/>
              <a:t> </a:t>
            </a:r>
            <a:r>
              <a:rPr spc="-10" dirty="0"/>
              <a:t>TÜRLERİ</a:t>
            </a:r>
          </a:p>
        </p:txBody>
      </p:sp>
      <p:sp>
        <p:nvSpPr>
          <p:cNvPr id="3" name="object 3"/>
          <p:cNvSpPr txBox="1"/>
          <p:nvPr/>
        </p:nvSpPr>
        <p:spPr>
          <a:xfrm>
            <a:off x="758825" y="2084659"/>
            <a:ext cx="6517640" cy="2766783"/>
          </a:xfrm>
          <a:prstGeom prst="rect">
            <a:avLst/>
          </a:prstGeom>
        </p:spPr>
        <p:txBody>
          <a:bodyPr vert="horz" wrap="square" lIns="0" tIns="123825" rIns="0" bIns="0" rtlCol="0">
            <a:spAutoFit/>
          </a:bodyPr>
          <a:lstStyle/>
          <a:p>
            <a:pPr marL="12700">
              <a:lnSpc>
                <a:spcPct val="100000"/>
              </a:lnSpc>
              <a:spcBef>
                <a:spcPts val="975"/>
              </a:spcBef>
            </a:pPr>
            <a:r>
              <a:rPr sz="2000" spc="-5" dirty="0">
                <a:latin typeface="Impact"/>
                <a:cs typeface="Impact"/>
              </a:rPr>
              <a:t>ÜNİVERSİTELERDE</a:t>
            </a:r>
            <a:r>
              <a:rPr sz="2000" spc="-20" dirty="0">
                <a:latin typeface="Impact"/>
                <a:cs typeface="Impact"/>
              </a:rPr>
              <a:t> </a:t>
            </a:r>
            <a:r>
              <a:rPr sz="2000" spc="-5" dirty="0">
                <a:latin typeface="Impact"/>
                <a:cs typeface="Impact"/>
              </a:rPr>
              <a:t>YATAY</a:t>
            </a:r>
            <a:r>
              <a:rPr sz="2000" spc="-20" dirty="0">
                <a:latin typeface="Impact"/>
                <a:cs typeface="Impact"/>
              </a:rPr>
              <a:t> </a:t>
            </a:r>
            <a:r>
              <a:rPr sz="2000" spc="-5" dirty="0">
                <a:latin typeface="Impact"/>
                <a:cs typeface="Impact"/>
              </a:rPr>
              <a:t>GEÇİŞLER,</a:t>
            </a:r>
            <a:r>
              <a:rPr sz="2000" spc="-15" dirty="0">
                <a:latin typeface="Impact"/>
                <a:cs typeface="Impact"/>
              </a:rPr>
              <a:t> </a:t>
            </a:r>
            <a:r>
              <a:rPr sz="2000" spc="-5" dirty="0">
                <a:latin typeface="Impact"/>
                <a:cs typeface="Impact"/>
              </a:rPr>
              <a:t>İLGİLİ</a:t>
            </a:r>
            <a:r>
              <a:rPr sz="2000" spc="-20" dirty="0">
                <a:latin typeface="Impact"/>
                <a:cs typeface="Impact"/>
              </a:rPr>
              <a:t> </a:t>
            </a:r>
            <a:r>
              <a:rPr sz="2000" spc="-5" dirty="0">
                <a:latin typeface="Impact"/>
                <a:cs typeface="Impact"/>
              </a:rPr>
              <a:t>MEVZUATLAR</a:t>
            </a:r>
            <a:r>
              <a:rPr sz="2000" spc="-20" dirty="0">
                <a:latin typeface="Impact"/>
                <a:cs typeface="Impact"/>
              </a:rPr>
              <a:t> </a:t>
            </a:r>
            <a:r>
              <a:rPr sz="2000" spc="-5" dirty="0">
                <a:latin typeface="Impact"/>
                <a:cs typeface="Impact"/>
              </a:rPr>
              <a:t>GEREĞİNCE;</a:t>
            </a:r>
            <a:endParaRPr sz="2000" dirty="0">
              <a:latin typeface="Impact"/>
              <a:cs typeface="Impact"/>
            </a:endParaRPr>
          </a:p>
          <a:p>
            <a:pPr marL="241300" indent="-168275">
              <a:lnSpc>
                <a:spcPct val="100000"/>
              </a:lnSpc>
              <a:spcBef>
                <a:spcPts val="1400"/>
              </a:spcBef>
              <a:buClr>
                <a:srgbClr val="B80D0F"/>
              </a:buClr>
              <a:buSzPct val="160000"/>
              <a:buFont typeface="Arial MT"/>
              <a:buChar char="•"/>
              <a:tabLst>
                <a:tab pos="241300" algn="l"/>
              </a:tabLst>
            </a:pPr>
            <a:r>
              <a:rPr sz="2000" spc="-5" dirty="0">
                <a:latin typeface="Impact"/>
                <a:cs typeface="Impact"/>
              </a:rPr>
              <a:t>KURUM</a:t>
            </a:r>
            <a:r>
              <a:rPr sz="2000" spc="-25" dirty="0">
                <a:latin typeface="Impact"/>
                <a:cs typeface="Impact"/>
              </a:rPr>
              <a:t> </a:t>
            </a:r>
            <a:r>
              <a:rPr sz="2000" spc="-5" dirty="0">
                <a:latin typeface="Impact"/>
                <a:cs typeface="Impact"/>
              </a:rPr>
              <a:t>İÇİ</a:t>
            </a:r>
            <a:r>
              <a:rPr sz="2000" spc="-20" dirty="0">
                <a:latin typeface="Impact"/>
                <a:cs typeface="Impact"/>
              </a:rPr>
              <a:t> </a:t>
            </a:r>
            <a:r>
              <a:rPr sz="2000" spc="-5" dirty="0">
                <a:latin typeface="Impact"/>
                <a:cs typeface="Impact"/>
              </a:rPr>
              <a:t>YATAY</a:t>
            </a:r>
            <a:r>
              <a:rPr sz="2000" spc="-25" dirty="0">
                <a:latin typeface="Impact"/>
                <a:cs typeface="Impact"/>
              </a:rPr>
              <a:t> </a:t>
            </a:r>
            <a:r>
              <a:rPr sz="2000" spc="-5" dirty="0">
                <a:latin typeface="Impact"/>
                <a:cs typeface="Impact"/>
              </a:rPr>
              <a:t>GEÇİŞ</a:t>
            </a:r>
            <a:endParaRPr sz="2000" dirty="0">
              <a:latin typeface="Impact"/>
              <a:cs typeface="Impact"/>
            </a:endParaRPr>
          </a:p>
          <a:p>
            <a:pPr marL="241300" indent="-168275">
              <a:lnSpc>
                <a:spcPct val="100000"/>
              </a:lnSpc>
              <a:spcBef>
                <a:spcPts val="1785"/>
              </a:spcBef>
              <a:buClr>
                <a:srgbClr val="B80D0F"/>
              </a:buClr>
              <a:buSzPct val="160000"/>
              <a:buFont typeface="Arial MT"/>
              <a:buChar char="•"/>
              <a:tabLst>
                <a:tab pos="241300" algn="l"/>
              </a:tabLst>
            </a:pPr>
            <a:r>
              <a:rPr sz="2000" spc="-5" dirty="0">
                <a:latin typeface="Impact"/>
                <a:cs typeface="Impact"/>
              </a:rPr>
              <a:t>KURUMLARARASI</a:t>
            </a:r>
            <a:r>
              <a:rPr sz="2000" spc="-30" dirty="0">
                <a:latin typeface="Impact"/>
                <a:cs typeface="Impact"/>
              </a:rPr>
              <a:t> </a:t>
            </a:r>
            <a:r>
              <a:rPr sz="2000" spc="-5" dirty="0">
                <a:latin typeface="Impact"/>
                <a:cs typeface="Impact"/>
              </a:rPr>
              <a:t>YATAY</a:t>
            </a:r>
            <a:r>
              <a:rPr sz="2000" spc="-30" dirty="0">
                <a:latin typeface="Impact"/>
                <a:cs typeface="Impact"/>
              </a:rPr>
              <a:t> </a:t>
            </a:r>
            <a:r>
              <a:rPr sz="2000" spc="-5" dirty="0">
                <a:latin typeface="Impact"/>
                <a:cs typeface="Impact"/>
              </a:rPr>
              <a:t>GEÇİŞ</a:t>
            </a:r>
            <a:r>
              <a:rPr lang="tr-TR" sz="2000" spc="-5" dirty="0">
                <a:latin typeface="Impact"/>
                <a:cs typeface="Impact"/>
              </a:rPr>
              <a:t> </a:t>
            </a:r>
            <a:endParaRPr sz="2000" dirty="0">
              <a:latin typeface="Impact"/>
              <a:cs typeface="Impact"/>
            </a:endParaRPr>
          </a:p>
          <a:p>
            <a:pPr marL="12700" marR="62865" indent="60960">
              <a:lnSpc>
                <a:spcPts val="4470"/>
              </a:lnSpc>
              <a:spcBef>
                <a:spcPts val="1210"/>
              </a:spcBef>
              <a:buClr>
                <a:srgbClr val="B80D0F"/>
              </a:buClr>
              <a:buSzPct val="160000"/>
              <a:buFont typeface="Arial MT"/>
              <a:buChar char="•"/>
              <a:tabLst>
                <a:tab pos="241300" algn="l"/>
              </a:tabLst>
            </a:pPr>
            <a:r>
              <a:rPr sz="2000" spc="-5" dirty="0">
                <a:latin typeface="Impact"/>
                <a:cs typeface="Impact"/>
              </a:rPr>
              <a:t>EK MADDE-1 KAPSAMINDA KURUM İÇİ/KURUM DIŞI YATAY GEÇİŞ </a:t>
            </a:r>
            <a:r>
              <a:rPr sz="2000" spc="-340" dirty="0">
                <a:latin typeface="Impact"/>
                <a:cs typeface="Impact"/>
              </a:rPr>
              <a:t> </a:t>
            </a:r>
            <a:r>
              <a:rPr sz="2000" spc="-5" dirty="0">
                <a:latin typeface="Impact"/>
                <a:cs typeface="Impact"/>
              </a:rPr>
              <a:t>ŞEKLİNDE</a:t>
            </a:r>
            <a:r>
              <a:rPr sz="2000" spc="-10" dirty="0">
                <a:latin typeface="Impact"/>
                <a:cs typeface="Impact"/>
              </a:rPr>
              <a:t> </a:t>
            </a:r>
            <a:r>
              <a:rPr sz="2000" spc="-5" dirty="0">
                <a:latin typeface="Impact"/>
                <a:cs typeface="Impact"/>
              </a:rPr>
              <a:t>SINIFLANIR.</a:t>
            </a:r>
            <a:endParaRPr sz="2000" dirty="0">
              <a:latin typeface="Impact"/>
              <a:cs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320953"/>
            <a:ext cx="10151745" cy="1433195"/>
          </a:xfrm>
          <a:prstGeom prst="rect">
            <a:avLst/>
          </a:prstGeom>
        </p:spPr>
        <p:txBody>
          <a:bodyPr vert="horz" wrap="square" lIns="0" tIns="96520" rIns="0" bIns="0" rtlCol="0">
            <a:spAutoFit/>
          </a:bodyPr>
          <a:lstStyle/>
          <a:p>
            <a:pPr marL="12700" marR="5080">
              <a:lnSpc>
                <a:spcPts val="5250"/>
              </a:lnSpc>
              <a:spcBef>
                <a:spcPts val="760"/>
              </a:spcBef>
            </a:pPr>
            <a:r>
              <a:rPr sz="4850" spc="-5" dirty="0"/>
              <a:t>KURUM </a:t>
            </a:r>
            <a:r>
              <a:rPr sz="4850" dirty="0"/>
              <a:t>İÇİ YATAY </a:t>
            </a:r>
            <a:r>
              <a:rPr sz="4850" spc="-5" dirty="0"/>
              <a:t>GEÇİŞ-MERKEZİ PUAN İLE </a:t>
            </a:r>
            <a:r>
              <a:rPr sz="4850" spc="-840" dirty="0"/>
              <a:t> </a:t>
            </a:r>
            <a:r>
              <a:rPr sz="4850" dirty="0"/>
              <a:t>YATAY</a:t>
            </a:r>
            <a:r>
              <a:rPr sz="4850" spc="-10" dirty="0"/>
              <a:t> </a:t>
            </a:r>
            <a:r>
              <a:rPr sz="4850" spc="-5" dirty="0"/>
              <a:t>GEÇİŞ</a:t>
            </a:r>
            <a:endParaRPr sz="4850"/>
          </a:p>
        </p:txBody>
      </p:sp>
      <p:sp>
        <p:nvSpPr>
          <p:cNvPr id="3" name="object 3"/>
          <p:cNvSpPr txBox="1"/>
          <p:nvPr/>
        </p:nvSpPr>
        <p:spPr>
          <a:xfrm>
            <a:off x="819780" y="2698101"/>
            <a:ext cx="10159365" cy="1981200"/>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BAŞARI</a:t>
            </a:r>
            <a:r>
              <a:rPr sz="2000" spc="-15" dirty="0">
                <a:latin typeface="Impact"/>
                <a:cs typeface="Impact"/>
              </a:rPr>
              <a:t> </a:t>
            </a:r>
            <a:r>
              <a:rPr sz="2000" spc="-5" dirty="0">
                <a:latin typeface="Impact"/>
                <a:cs typeface="Impact"/>
              </a:rPr>
              <a:t>KOŞULLARINA</a:t>
            </a:r>
            <a:r>
              <a:rPr sz="2000" spc="-10" dirty="0">
                <a:latin typeface="Impact"/>
                <a:cs typeface="Impact"/>
              </a:rPr>
              <a:t> </a:t>
            </a:r>
            <a:r>
              <a:rPr sz="2000" spc="-5" dirty="0">
                <a:latin typeface="Impact"/>
                <a:cs typeface="Impact"/>
              </a:rPr>
              <a:t>VE</a:t>
            </a:r>
            <a:r>
              <a:rPr sz="2000" spc="-15" dirty="0">
                <a:latin typeface="Impact"/>
                <a:cs typeface="Impact"/>
              </a:rPr>
              <a:t> </a:t>
            </a:r>
            <a:r>
              <a:rPr sz="2000" spc="-5" dirty="0">
                <a:latin typeface="Impact"/>
                <a:cs typeface="Impact"/>
              </a:rPr>
              <a:t>PROGRAM</a:t>
            </a:r>
            <a:r>
              <a:rPr sz="2000" spc="-10" dirty="0">
                <a:latin typeface="Impact"/>
                <a:cs typeface="Impact"/>
              </a:rPr>
              <a:t> </a:t>
            </a:r>
            <a:r>
              <a:rPr sz="2000" spc="-5" dirty="0">
                <a:latin typeface="Impact"/>
                <a:cs typeface="Impact"/>
              </a:rPr>
              <a:t>EŞDEĞERLILIĞINE</a:t>
            </a:r>
            <a:r>
              <a:rPr sz="2000" spc="-15" dirty="0">
                <a:latin typeface="Impact"/>
                <a:cs typeface="Impact"/>
              </a:rPr>
              <a:t> </a:t>
            </a:r>
            <a:r>
              <a:rPr sz="2000" spc="-5" dirty="0">
                <a:latin typeface="Impact"/>
                <a:cs typeface="Impact"/>
              </a:rPr>
              <a:t>BAKILMAKSIZIN,</a:t>
            </a:r>
            <a:r>
              <a:rPr sz="2000" spc="-10" dirty="0">
                <a:latin typeface="Impact"/>
                <a:cs typeface="Impact"/>
              </a:rPr>
              <a:t> </a:t>
            </a:r>
            <a:r>
              <a:rPr sz="2000" spc="-5" dirty="0">
                <a:latin typeface="Impact"/>
                <a:cs typeface="Impact"/>
              </a:rPr>
              <a:t>ÖĞRENCININ</a:t>
            </a:r>
            <a:r>
              <a:rPr sz="2000" spc="-15" dirty="0">
                <a:latin typeface="Impact"/>
                <a:cs typeface="Impact"/>
              </a:rPr>
              <a:t> </a:t>
            </a:r>
            <a:r>
              <a:rPr sz="2000" spc="-5" dirty="0">
                <a:latin typeface="Impact"/>
                <a:cs typeface="Impact"/>
              </a:rPr>
              <a:t>ÜNIVERSITEMIZE</a:t>
            </a:r>
            <a:endParaRPr sz="2000">
              <a:latin typeface="Impact"/>
              <a:cs typeface="Impact"/>
            </a:endParaRPr>
          </a:p>
          <a:p>
            <a:pPr marL="180340" marR="5080">
              <a:lnSpc>
                <a:spcPct val="118700"/>
              </a:lnSpc>
              <a:spcBef>
                <a:spcPts val="334"/>
              </a:spcBef>
            </a:pPr>
            <a:r>
              <a:rPr sz="2000" spc="-5" dirty="0">
                <a:latin typeface="Impact"/>
                <a:cs typeface="Impact"/>
              </a:rPr>
              <a:t>KAYIT YAPTIRDIĞI YIL ALDIĞI PUANLARA GÖRE YAPILAN DEĞERLENDIRMEDIR. KAYIT OLDUĞU YIL ALINAN </a:t>
            </a:r>
            <a:r>
              <a:rPr sz="2000" dirty="0">
                <a:latin typeface="Impact"/>
                <a:cs typeface="Impact"/>
              </a:rPr>
              <a:t> </a:t>
            </a:r>
            <a:r>
              <a:rPr sz="2000" spc="-5" dirty="0">
                <a:latin typeface="Impact"/>
                <a:cs typeface="Impact"/>
              </a:rPr>
              <a:t>MERKEZI YERLEŞTIRME PUANLARI, YATAY GEÇIŞ YAPMAK ISTENILEN PROGRAMIN </a:t>
            </a:r>
            <a:r>
              <a:rPr sz="2000" dirty="0">
                <a:latin typeface="Impact"/>
                <a:cs typeface="Impact"/>
              </a:rPr>
              <a:t>O </a:t>
            </a:r>
            <a:r>
              <a:rPr sz="2000" spc="-5" dirty="0">
                <a:latin typeface="Impact"/>
                <a:cs typeface="Impact"/>
              </a:rPr>
              <a:t>YIL OLUŞAN TABAN </a:t>
            </a:r>
            <a:r>
              <a:rPr sz="2000" dirty="0">
                <a:latin typeface="Impact"/>
                <a:cs typeface="Impact"/>
              </a:rPr>
              <a:t> </a:t>
            </a:r>
            <a:r>
              <a:rPr sz="2000" spc="-5" dirty="0">
                <a:latin typeface="Impact"/>
                <a:cs typeface="Impact"/>
              </a:rPr>
              <a:t>PUAN TÜRÜNE EŞIT YA DA YÜKSEK OLMALIDIR. TABAN PUANI YETERLI OLAN HER PROGRAMA YATAY GEÇIŞ </a:t>
            </a:r>
            <a:r>
              <a:rPr sz="2000" spc="-340" dirty="0">
                <a:latin typeface="Impact"/>
                <a:cs typeface="Impact"/>
              </a:rPr>
              <a:t> </a:t>
            </a:r>
            <a:r>
              <a:rPr sz="2000" spc="-5" dirty="0">
                <a:latin typeface="Impact"/>
                <a:cs typeface="Impact"/>
              </a:rPr>
              <a:t>IÇIN</a:t>
            </a:r>
            <a:r>
              <a:rPr sz="2000" spc="-10" dirty="0">
                <a:latin typeface="Impact"/>
                <a:cs typeface="Impact"/>
              </a:rPr>
              <a:t> </a:t>
            </a:r>
            <a:r>
              <a:rPr sz="2000" spc="-5" dirty="0">
                <a:latin typeface="Impact"/>
                <a:cs typeface="Impact"/>
              </a:rPr>
              <a:t>BAŞVURU YAPMAK MÜMKÜNDÜR.</a:t>
            </a:r>
            <a:endParaRPr sz="2000">
              <a:latin typeface="Impact"/>
              <a:cs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364497"/>
            <a:ext cx="8418830" cy="1433195"/>
          </a:xfrm>
          <a:prstGeom prst="rect">
            <a:avLst/>
          </a:prstGeom>
        </p:spPr>
        <p:txBody>
          <a:bodyPr vert="horz" wrap="square" lIns="0" tIns="96520" rIns="0" bIns="0" rtlCol="0">
            <a:spAutoFit/>
          </a:bodyPr>
          <a:lstStyle/>
          <a:p>
            <a:pPr marL="12700" marR="5080">
              <a:lnSpc>
                <a:spcPts val="5250"/>
              </a:lnSpc>
              <a:spcBef>
                <a:spcPts val="760"/>
              </a:spcBef>
            </a:pPr>
            <a:r>
              <a:rPr sz="4850" spc="-5" dirty="0"/>
              <a:t>KURUM </a:t>
            </a:r>
            <a:r>
              <a:rPr sz="4850" dirty="0"/>
              <a:t>İÇİ YATAY </a:t>
            </a:r>
            <a:r>
              <a:rPr sz="4850" spc="-5" dirty="0"/>
              <a:t>GEÇİŞ-GENEL </a:t>
            </a:r>
            <a:r>
              <a:rPr sz="4850" dirty="0"/>
              <a:t>NOT </a:t>
            </a:r>
            <a:r>
              <a:rPr sz="4850" spc="-840" dirty="0"/>
              <a:t> </a:t>
            </a:r>
            <a:r>
              <a:rPr sz="4850" dirty="0"/>
              <a:t>ORTALAMASI</a:t>
            </a:r>
            <a:r>
              <a:rPr sz="4850" spc="-10" dirty="0"/>
              <a:t> </a:t>
            </a:r>
            <a:r>
              <a:rPr sz="4850" dirty="0"/>
              <a:t>İLE</a:t>
            </a:r>
            <a:r>
              <a:rPr sz="4850" spc="-5" dirty="0"/>
              <a:t> GEÇİŞ</a:t>
            </a:r>
            <a:endParaRPr sz="4850"/>
          </a:p>
        </p:txBody>
      </p:sp>
      <p:sp>
        <p:nvSpPr>
          <p:cNvPr id="3" name="object 3"/>
          <p:cNvSpPr txBox="1"/>
          <p:nvPr/>
        </p:nvSpPr>
        <p:spPr>
          <a:xfrm>
            <a:off x="852437" y="1806523"/>
            <a:ext cx="10103485" cy="3781425"/>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ÖĞRENCILER,</a:t>
            </a:r>
            <a:r>
              <a:rPr sz="2000" spc="-10" dirty="0">
                <a:latin typeface="Impact"/>
                <a:cs typeface="Impact"/>
              </a:rPr>
              <a:t> </a:t>
            </a:r>
            <a:r>
              <a:rPr sz="2000" spc="-5" dirty="0">
                <a:latin typeface="Impact"/>
                <a:cs typeface="Impact"/>
              </a:rPr>
              <a:t>KAYITLI</a:t>
            </a:r>
            <a:r>
              <a:rPr sz="2000" spc="-10" dirty="0">
                <a:latin typeface="Impact"/>
                <a:cs typeface="Impact"/>
              </a:rPr>
              <a:t> </a:t>
            </a:r>
            <a:r>
              <a:rPr sz="2000" spc="-5" dirty="0">
                <a:latin typeface="Impact"/>
                <a:cs typeface="Impact"/>
              </a:rPr>
              <a:t>OLDUKLARI</a:t>
            </a:r>
            <a:r>
              <a:rPr sz="2000" spc="-10" dirty="0">
                <a:latin typeface="Impact"/>
                <a:cs typeface="Impact"/>
              </a:rPr>
              <a:t> </a:t>
            </a:r>
            <a:r>
              <a:rPr sz="2000" spc="-5" dirty="0">
                <a:latin typeface="Impact"/>
                <a:cs typeface="Impact"/>
              </a:rPr>
              <a:t>BÖLÜMLERIN</a:t>
            </a:r>
            <a:r>
              <a:rPr sz="2000" spc="-10" dirty="0">
                <a:latin typeface="Impact"/>
                <a:cs typeface="Impact"/>
              </a:rPr>
              <a:t> </a:t>
            </a:r>
            <a:r>
              <a:rPr sz="2000" spc="-5" dirty="0">
                <a:latin typeface="Impact"/>
                <a:cs typeface="Impact"/>
              </a:rPr>
              <a:t>EŞDEĞERI</a:t>
            </a:r>
            <a:r>
              <a:rPr sz="2000" spc="-10" dirty="0">
                <a:latin typeface="Impact"/>
                <a:cs typeface="Impact"/>
              </a:rPr>
              <a:t> </a:t>
            </a:r>
            <a:r>
              <a:rPr sz="2000" spc="-5" dirty="0">
                <a:latin typeface="Impact"/>
                <a:cs typeface="Impact"/>
              </a:rPr>
              <a:t>OLAN</a:t>
            </a:r>
            <a:r>
              <a:rPr sz="2000" spc="-10" dirty="0">
                <a:latin typeface="Impact"/>
                <a:cs typeface="Impact"/>
              </a:rPr>
              <a:t> </a:t>
            </a:r>
            <a:r>
              <a:rPr sz="2000" spc="-5" dirty="0">
                <a:latin typeface="Impact"/>
                <a:cs typeface="Impact"/>
              </a:rPr>
              <a:t>BÖLÜMLERE KURUM</a:t>
            </a:r>
            <a:r>
              <a:rPr sz="2000" spc="-10" dirty="0">
                <a:latin typeface="Impact"/>
                <a:cs typeface="Impact"/>
              </a:rPr>
              <a:t> </a:t>
            </a:r>
            <a:r>
              <a:rPr sz="2000" spc="-5" dirty="0">
                <a:latin typeface="Impact"/>
                <a:cs typeface="Impact"/>
              </a:rPr>
              <a:t>IÇI</a:t>
            </a:r>
            <a:r>
              <a:rPr sz="2000" spc="-10" dirty="0">
                <a:latin typeface="Impact"/>
                <a:cs typeface="Impact"/>
              </a:rPr>
              <a:t> </a:t>
            </a:r>
            <a:r>
              <a:rPr sz="2000" spc="-5" dirty="0">
                <a:latin typeface="Impact"/>
                <a:cs typeface="Impact"/>
              </a:rPr>
              <a:t>YATAY</a:t>
            </a:r>
            <a:r>
              <a:rPr sz="2000" spc="-10" dirty="0">
                <a:latin typeface="Impact"/>
                <a:cs typeface="Impact"/>
              </a:rPr>
              <a:t> </a:t>
            </a:r>
            <a:r>
              <a:rPr sz="2000" spc="-5" dirty="0">
                <a:latin typeface="Impact"/>
                <a:cs typeface="Impact"/>
              </a:rPr>
              <a:t>GEÇIŞ</a:t>
            </a:r>
            <a:endParaRPr sz="2000">
              <a:latin typeface="Impact"/>
              <a:cs typeface="Impact"/>
            </a:endParaRPr>
          </a:p>
          <a:p>
            <a:pPr marL="180340" marR="101600">
              <a:lnSpc>
                <a:spcPct val="118800"/>
              </a:lnSpc>
              <a:spcBef>
                <a:spcPts val="330"/>
              </a:spcBef>
            </a:pPr>
            <a:r>
              <a:rPr sz="2000" spc="-5" dirty="0">
                <a:latin typeface="Impact"/>
                <a:cs typeface="Impact"/>
              </a:rPr>
              <a:t>IÇIN BAŞVURABILIRLER. ÜNIVERSITE BÜNYESINDEKI AYNI DÜZEYDE FAKAT FARKLI MERKEZI </a:t>
            </a:r>
            <a:r>
              <a:rPr sz="2000" dirty="0">
                <a:latin typeface="Impact"/>
                <a:cs typeface="Impact"/>
              </a:rPr>
              <a:t> </a:t>
            </a:r>
            <a:r>
              <a:rPr sz="2000" spc="-5" dirty="0">
                <a:latin typeface="Impact"/>
                <a:cs typeface="Impact"/>
              </a:rPr>
              <a:t>YERLEŞTIRME PUAN TÜRÜ ILE ÖĞRENCI KABUL EDEN DIPLOMA PROGRAMLARI ARASINDA YATAY GEÇIŞ </a:t>
            </a:r>
            <a:r>
              <a:rPr sz="2000" dirty="0">
                <a:latin typeface="Impact"/>
                <a:cs typeface="Impact"/>
              </a:rPr>
              <a:t> </a:t>
            </a:r>
            <a:r>
              <a:rPr sz="2000" spc="-5" dirty="0">
                <a:latin typeface="Impact"/>
                <a:cs typeface="Impact"/>
              </a:rPr>
              <a:t>BAŞVURUSU YAPILABILMESI IÇIN ÖĞRENCININ MERKEZI SINAVA GIRDIĞI YIL ITIBARIYLA GEÇMEK </a:t>
            </a:r>
            <a:r>
              <a:rPr sz="2000" dirty="0">
                <a:latin typeface="Impact"/>
                <a:cs typeface="Impact"/>
              </a:rPr>
              <a:t> </a:t>
            </a:r>
            <a:r>
              <a:rPr sz="2000" spc="-5" dirty="0">
                <a:latin typeface="Impact"/>
                <a:cs typeface="Impact"/>
              </a:rPr>
              <a:t>ISTEDIĞI DIPLOMA PROGRAMI IÇIN GEÇERLI OLAN PUAN TÜRÜNDE ALDIĞI MERKEZI YERLEŞTIRME </a:t>
            </a:r>
            <a:r>
              <a:rPr sz="2000" dirty="0">
                <a:latin typeface="Impact"/>
                <a:cs typeface="Impact"/>
              </a:rPr>
              <a:t> </a:t>
            </a:r>
            <a:r>
              <a:rPr sz="2000" spc="-5" dirty="0">
                <a:latin typeface="Impact"/>
                <a:cs typeface="Impact"/>
              </a:rPr>
              <a:t>PUANININ, GEÇMEK ISTEDIĞI DIPLOMA PROGRAMINA EŞDEĞER YURT IÇINDEKI DIĞER ÜNIVERSITELERIN </a:t>
            </a:r>
            <a:r>
              <a:rPr sz="2000" spc="-340" dirty="0">
                <a:latin typeface="Impact"/>
                <a:cs typeface="Impact"/>
              </a:rPr>
              <a:t> </a:t>
            </a:r>
            <a:r>
              <a:rPr sz="2000" spc="-5" dirty="0">
                <a:latin typeface="Impact"/>
                <a:cs typeface="Impact"/>
              </a:rPr>
              <a:t>DIPLOMA</a:t>
            </a:r>
            <a:r>
              <a:rPr sz="2000" spc="-10" dirty="0">
                <a:latin typeface="Impact"/>
                <a:cs typeface="Impact"/>
              </a:rPr>
              <a:t> </a:t>
            </a:r>
            <a:r>
              <a:rPr sz="2000" spc="-5" dirty="0">
                <a:latin typeface="Impact"/>
                <a:cs typeface="Impact"/>
              </a:rPr>
              <a:t>PROGRAMLARININ EN DÜŞÜK</a:t>
            </a:r>
            <a:r>
              <a:rPr sz="2000" spc="-10" dirty="0">
                <a:latin typeface="Impact"/>
                <a:cs typeface="Impact"/>
              </a:rPr>
              <a:t> </a:t>
            </a:r>
            <a:r>
              <a:rPr sz="2000" spc="-5" dirty="0">
                <a:latin typeface="Impact"/>
                <a:cs typeface="Impact"/>
              </a:rPr>
              <a:t>TABAN PUANINDAN AZ OLMAMASI</a:t>
            </a:r>
            <a:r>
              <a:rPr sz="2000" spc="-10" dirty="0">
                <a:latin typeface="Impact"/>
                <a:cs typeface="Impact"/>
              </a:rPr>
              <a:t> </a:t>
            </a:r>
            <a:r>
              <a:rPr sz="2000" spc="-5" dirty="0">
                <a:latin typeface="Impact"/>
                <a:cs typeface="Impact"/>
              </a:rPr>
              <a:t>ŞARTI ARANIR.</a:t>
            </a:r>
            <a:endParaRPr sz="2000">
              <a:latin typeface="Impact"/>
              <a:cs typeface="Impact"/>
            </a:endParaRPr>
          </a:p>
          <a:p>
            <a:pPr marL="180340" indent="-167640">
              <a:lnSpc>
                <a:spcPct val="100000"/>
              </a:lnSpc>
              <a:spcBef>
                <a:spcPts val="1400"/>
              </a:spcBef>
              <a:buClr>
                <a:srgbClr val="B80D0F"/>
              </a:buClr>
              <a:buSzPct val="160000"/>
              <a:buFont typeface="Arial MT"/>
              <a:buChar char="•"/>
              <a:tabLst>
                <a:tab pos="180340" algn="l"/>
              </a:tabLst>
            </a:pPr>
            <a:r>
              <a:rPr sz="2000" u="heavy" spc="-5" dirty="0">
                <a:solidFill>
                  <a:srgbClr val="F11213"/>
                </a:solidFill>
                <a:uFill>
                  <a:solidFill>
                    <a:srgbClr val="F11213"/>
                  </a:solidFill>
                </a:uFill>
                <a:latin typeface="Impact"/>
                <a:cs typeface="Impact"/>
                <a:hlinkClick r:id="rId2"/>
              </a:rPr>
              <a:t>HTTP://WWW.ISIKUN.EDU.TR/I/CONTENT/14119_1_ISIK-UNIVERSITESI-YATAY-GECIS-CIFT-ANADAL-YA</a:t>
            </a:r>
            <a:endParaRPr sz="2000">
              <a:latin typeface="Impact"/>
              <a:cs typeface="Impact"/>
            </a:endParaRPr>
          </a:p>
          <a:p>
            <a:pPr marL="180340">
              <a:lnSpc>
                <a:spcPct val="100000"/>
              </a:lnSpc>
              <a:spcBef>
                <a:spcPts val="835"/>
              </a:spcBef>
            </a:pPr>
            <a:r>
              <a:rPr sz="2000" u="heavy" spc="-5" dirty="0">
                <a:solidFill>
                  <a:srgbClr val="F11213"/>
                </a:solidFill>
                <a:uFill>
                  <a:solidFill>
                    <a:srgbClr val="F11213"/>
                  </a:solidFill>
                </a:uFill>
                <a:latin typeface="Impact"/>
                <a:cs typeface="Impact"/>
                <a:hlinkClick r:id="rId2"/>
              </a:rPr>
              <a:t>N-DAL-VE-KREDI-TRANSFER-YONETMELIGI_R1.PDF</a:t>
            </a:r>
            <a:endParaRPr sz="2000">
              <a:latin typeface="Impact"/>
              <a:cs typeface="Impac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6520" rIns="0" bIns="0" rtlCol="0">
            <a:spAutoFit/>
          </a:bodyPr>
          <a:lstStyle/>
          <a:p>
            <a:pPr marL="12700" marR="5080">
              <a:lnSpc>
                <a:spcPts val="5250"/>
              </a:lnSpc>
              <a:spcBef>
                <a:spcPts val="760"/>
              </a:spcBef>
            </a:pPr>
            <a:r>
              <a:rPr sz="4850" spc="-5" dirty="0"/>
              <a:t>KURUMLARARASI </a:t>
            </a:r>
            <a:r>
              <a:rPr sz="4850" dirty="0"/>
              <a:t>YATAY </a:t>
            </a:r>
            <a:r>
              <a:rPr sz="4850" spc="-5" dirty="0"/>
              <a:t>GEÇİŞ-MERKEZİ </a:t>
            </a:r>
            <a:r>
              <a:rPr sz="4850" spc="-840" dirty="0"/>
              <a:t> </a:t>
            </a:r>
            <a:r>
              <a:rPr sz="4850" spc="-5" dirty="0"/>
              <a:t>PUAN</a:t>
            </a:r>
            <a:r>
              <a:rPr sz="4850" spc="-15" dirty="0"/>
              <a:t> </a:t>
            </a:r>
            <a:r>
              <a:rPr sz="4850" dirty="0"/>
              <a:t>İLE</a:t>
            </a:r>
            <a:r>
              <a:rPr sz="4850" spc="-5" dirty="0"/>
              <a:t> </a:t>
            </a:r>
            <a:r>
              <a:rPr sz="4850" dirty="0"/>
              <a:t>YATAY</a:t>
            </a:r>
            <a:r>
              <a:rPr sz="4850" spc="-5" dirty="0"/>
              <a:t> GEÇİŞ</a:t>
            </a:r>
            <a:endParaRPr sz="4850" dirty="0"/>
          </a:p>
        </p:txBody>
      </p:sp>
      <p:sp>
        <p:nvSpPr>
          <p:cNvPr id="3" name="object 3"/>
          <p:cNvSpPr txBox="1"/>
          <p:nvPr/>
        </p:nvSpPr>
        <p:spPr>
          <a:xfrm>
            <a:off x="819780" y="2159938"/>
            <a:ext cx="10147300" cy="3057525"/>
          </a:xfrm>
          <a:prstGeom prst="rect">
            <a:avLst/>
          </a:prstGeom>
        </p:spPr>
        <p:txBody>
          <a:bodyPr vert="horz" wrap="square" lIns="0" tIns="0" rIns="0" bIns="0" rtlCol="0">
            <a:spAutoFit/>
          </a:bodyPr>
          <a:lstStyle/>
          <a:p>
            <a:pPr marL="180340" indent="-167640">
              <a:lnSpc>
                <a:spcPts val="3765"/>
              </a:lnSpc>
              <a:buClr>
                <a:srgbClr val="B80D0F"/>
              </a:buClr>
              <a:buSzPct val="160000"/>
              <a:buFont typeface="Arial MT"/>
              <a:buChar char="•"/>
              <a:tabLst>
                <a:tab pos="180340" algn="l"/>
              </a:tabLst>
            </a:pPr>
            <a:r>
              <a:rPr sz="2000" spc="-5" dirty="0">
                <a:latin typeface="Impact"/>
                <a:cs typeface="Impact"/>
              </a:rPr>
              <a:t>ÖĞRENCININ</a:t>
            </a:r>
            <a:r>
              <a:rPr sz="2000" spc="-15" dirty="0">
                <a:latin typeface="Impact"/>
                <a:cs typeface="Impact"/>
              </a:rPr>
              <a:t> </a:t>
            </a:r>
            <a:r>
              <a:rPr sz="2000" spc="-5" dirty="0">
                <a:latin typeface="Impact"/>
                <a:cs typeface="Impact"/>
              </a:rPr>
              <a:t>BAŞARI</a:t>
            </a:r>
            <a:r>
              <a:rPr sz="2000" spc="-10" dirty="0">
                <a:latin typeface="Impact"/>
                <a:cs typeface="Impact"/>
              </a:rPr>
              <a:t> </a:t>
            </a:r>
            <a:r>
              <a:rPr sz="2000" spc="-5" dirty="0">
                <a:latin typeface="Impact"/>
                <a:cs typeface="Impact"/>
              </a:rPr>
              <a:t>DURUMUNA</a:t>
            </a:r>
            <a:r>
              <a:rPr sz="2000" spc="25" dirty="0">
                <a:latin typeface="Impact"/>
                <a:cs typeface="Impact"/>
              </a:rPr>
              <a:t> </a:t>
            </a:r>
            <a:r>
              <a:rPr sz="2000" u="heavy" spc="-5" dirty="0">
                <a:uFill>
                  <a:solidFill>
                    <a:srgbClr val="000000"/>
                  </a:solidFill>
                </a:uFill>
                <a:latin typeface="Impact"/>
                <a:cs typeface="Impact"/>
              </a:rPr>
              <a:t>BAKILMAKSIZIN</a:t>
            </a:r>
            <a:r>
              <a:rPr sz="2000" spc="-5" dirty="0">
                <a:latin typeface="Impact"/>
                <a:cs typeface="Impact"/>
              </a:rPr>
              <a:t>,</a:t>
            </a:r>
            <a:r>
              <a:rPr sz="2000" spc="-10" dirty="0">
                <a:latin typeface="Impact"/>
                <a:cs typeface="Impact"/>
              </a:rPr>
              <a:t> </a:t>
            </a:r>
            <a:r>
              <a:rPr sz="2000" spc="-5" dirty="0">
                <a:latin typeface="Impact"/>
                <a:cs typeface="Impact"/>
              </a:rPr>
              <a:t>ÖĞRENIM</a:t>
            </a:r>
            <a:r>
              <a:rPr sz="2000" spc="-15" dirty="0">
                <a:latin typeface="Impact"/>
                <a:cs typeface="Impact"/>
              </a:rPr>
              <a:t> </a:t>
            </a:r>
            <a:r>
              <a:rPr sz="2000" spc="-5" dirty="0">
                <a:latin typeface="Impact"/>
                <a:cs typeface="Impact"/>
              </a:rPr>
              <a:t>GÖRMEKTE</a:t>
            </a:r>
            <a:r>
              <a:rPr sz="2000" spc="-10" dirty="0">
                <a:latin typeface="Impact"/>
                <a:cs typeface="Impact"/>
              </a:rPr>
              <a:t> </a:t>
            </a:r>
            <a:r>
              <a:rPr sz="2000" spc="-5" dirty="0">
                <a:latin typeface="Impact"/>
                <a:cs typeface="Impact"/>
              </a:rPr>
              <a:t>OLDUĞU</a:t>
            </a:r>
            <a:r>
              <a:rPr sz="2000" spc="-10" dirty="0">
                <a:latin typeface="Impact"/>
                <a:cs typeface="Impact"/>
              </a:rPr>
              <a:t> </a:t>
            </a:r>
            <a:r>
              <a:rPr sz="2000" spc="-5" dirty="0">
                <a:latin typeface="Impact"/>
                <a:cs typeface="Impact"/>
              </a:rPr>
              <a:t>ÜNIVERSITEYE</a:t>
            </a:r>
            <a:r>
              <a:rPr sz="2000" spc="-10" dirty="0">
                <a:latin typeface="Impact"/>
                <a:cs typeface="Impact"/>
              </a:rPr>
              <a:t> </a:t>
            </a:r>
            <a:r>
              <a:rPr sz="2000" spc="-5" dirty="0">
                <a:latin typeface="Impact"/>
                <a:cs typeface="Impact"/>
              </a:rPr>
              <a:t>GIRDIĞI</a:t>
            </a:r>
            <a:endParaRPr sz="2000" dirty="0">
              <a:latin typeface="Impact"/>
              <a:cs typeface="Impact"/>
            </a:endParaRPr>
          </a:p>
          <a:p>
            <a:pPr marL="180340" marR="36830">
              <a:lnSpc>
                <a:spcPct val="118800"/>
              </a:lnSpc>
              <a:spcBef>
                <a:spcPts val="330"/>
              </a:spcBef>
            </a:pPr>
            <a:r>
              <a:rPr sz="2000" spc="-5" dirty="0">
                <a:latin typeface="Impact"/>
                <a:cs typeface="Impact"/>
              </a:rPr>
              <a:t>YIL ALDIĞI ÖSYS PUANLARINA GÖRE DEĞERLENDIRILMEKTEDIR. ADAYIN KAYIT OLDUĞU YIL ALDIĞI </a:t>
            </a:r>
            <a:r>
              <a:rPr sz="2000" dirty="0">
                <a:latin typeface="Impact"/>
                <a:cs typeface="Impact"/>
              </a:rPr>
              <a:t> </a:t>
            </a:r>
            <a:r>
              <a:rPr sz="2000" spc="-5" dirty="0">
                <a:latin typeface="Impact"/>
                <a:cs typeface="Impact"/>
              </a:rPr>
              <a:t>MERKEZI YERLEŞTIRME PUANLARININ, YATAY GEÇIŞ YAPMAK ISTEDIĞI PROGRAMIN </a:t>
            </a:r>
            <a:r>
              <a:rPr sz="2000" dirty="0">
                <a:latin typeface="Impact"/>
                <a:cs typeface="Impact"/>
              </a:rPr>
              <a:t>O </a:t>
            </a:r>
            <a:r>
              <a:rPr sz="2000" spc="-5" dirty="0">
                <a:latin typeface="Impact"/>
                <a:cs typeface="Impact"/>
              </a:rPr>
              <a:t>YIL OLUŞAN TABAN </a:t>
            </a:r>
            <a:r>
              <a:rPr sz="2000" spc="-340" dirty="0">
                <a:latin typeface="Impact"/>
                <a:cs typeface="Impact"/>
              </a:rPr>
              <a:t> </a:t>
            </a:r>
            <a:r>
              <a:rPr sz="2000" spc="-5" dirty="0">
                <a:latin typeface="Impact"/>
                <a:cs typeface="Impact"/>
              </a:rPr>
              <a:t>PUAN</a:t>
            </a:r>
            <a:r>
              <a:rPr sz="2000" spc="-10" dirty="0">
                <a:latin typeface="Impact"/>
                <a:cs typeface="Impact"/>
              </a:rPr>
              <a:t> </a:t>
            </a:r>
            <a:r>
              <a:rPr sz="2000" spc="-5" dirty="0">
                <a:latin typeface="Impact"/>
                <a:cs typeface="Impact"/>
              </a:rPr>
              <a:t>TÜRÜNE</a:t>
            </a:r>
            <a:r>
              <a:rPr sz="2000" spc="30" dirty="0">
                <a:latin typeface="Impact"/>
                <a:cs typeface="Impact"/>
              </a:rPr>
              <a:t> </a:t>
            </a:r>
            <a:r>
              <a:rPr sz="2000" spc="-5" dirty="0">
                <a:latin typeface="Impact"/>
                <a:cs typeface="Impact"/>
              </a:rPr>
              <a:t>EŞIT YA DA</a:t>
            </a:r>
            <a:r>
              <a:rPr sz="2000" spc="-10" dirty="0">
                <a:latin typeface="Impact"/>
                <a:cs typeface="Impact"/>
              </a:rPr>
              <a:t> </a:t>
            </a:r>
            <a:r>
              <a:rPr sz="2000" spc="-5" dirty="0">
                <a:latin typeface="Impact"/>
                <a:cs typeface="Impact"/>
              </a:rPr>
              <a:t>YÜKSEK</a:t>
            </a:r>
            <a:r>
              <a:rPr sz="2000" spc="10" dirty="0">
                <a:latin typeface="Impact"/>
                <a:cs typeface="Impact"/>
              </a:rPr>
              <a:t> </a:t>
            </a:r>
            <a:r>
              <a:rPr sz="2000" spc="-5" dirty="0">
                <a:latin typeface="Impact"/>
                <a:cs typeface="Impact"/>
              </a:rPr>
              <a:t>OLMASI GEREKMEKTEDIR. TABAN PUANI</a:t>
            </a:r>
            <a:r>
              <a:rPr sz="2000" spc="-10" dirty="0">
                <a:latin typeface="Impact"/>
                <a:cs typeface="Impact"/>
              </a:rPr>
              <a:t> </a:t>
            </a:r>
            <a:r>
              <a:rPr sz="2000" spc="-5" dirty="0">
                <a:latin typeface="Impact"/>
                <a:cs typeface="Impact"/>
              </a:rPr>
              <a:t>YETERLI OLAN HER </a:t>
            </a:r>
            <a:r>
              <a:rPr sz="2000" dirty="0">
                <a:latin typeface="Impact"/>
                <a:cs typeface="Impact"/>
              </a:rPr>
              <a:t> </a:t>
            </a:r>
            <a:r>
              <a:rPr sz="2000" spc="-5" dirty="0">
                <a:latin typeface="Impact"/>
                <a:cs typeface="Impact"/>
              </a:rPr>
              <a:t>PROGRAMA</a:t>
            </a:r>
            <a:r>
              <a:rPr sz="2000" spc="-10" dirty="0">
                <a:latin typeface="Impact"/>
                <a:cs typeface="Impact"/>
              </a:rPr>
              <a:t> </a:t>
            </a:r>
            <a:r>
              <a:rPr sz="2000" spc="-5" dirty="0">
                <a:latin typeface="Impact"/>
                <a:cs typeface="Impact"/>
              </a:rPr>
              <a:t>YATAY GEÇIŞ IÇIN BAŞVURU YAPMAK MÜMKÜNDÜR.</a:t>
            </a:r>
            <a:endParaRPr sz="2000" dirty="0">
              <a:latin typeface="Impact"/>
              <a:cs typeface="Impact"/>
            </a:endParaRPr>
          </a:p>
          <a:p>
            <a:pPr marL="180340" marR="281305" indent="-167640">
              <a:lnSpc>
                <a:spcPct val="121700"/>
              </a:lnSpc>
              <a:spcBef>
                <a:spcPts val="570"/>
              </a:spcBef>
              <a:buClr>
                <a:srgbClr val="B80D0F"/>
              </a:buClr>
              <a:buSzPct val="160000"/>
              <a:buFont typeface="Arial MT"/>
              <a:buChar char="•"/>
              <a:tabLst>
                <a:tab pos="180340" algn="l"/>
              </a:tabLst>
            </a:pPr>
            <a:r>
              <a:rPr sz="2000" spc="-5" dirty="0">
                <a:latin typeface="Impact"/>
                <a:cs typeface="Impact"/>
              </a:rPr>
              <a:t>ÖN LİSANSTAN-LİSANSA YADA LİSANSTAN-ÖN LİSANSA, BİRİNCİ ÖĞRETİMDEN İKİNCİ ÖĞRETİME YADA </a:t>
            </a:r>
            <a:r>
              <a:rPr sz="2000" spc="-340" dirty="0">
                <a:latin typeface="Impact"/>
                <a:cs typeface="Impact"/>
              </a:rPr>
              <a:t> </a:t>
            </a:r>
            <a:r>
              <a:rPr sz="2000" spc="-5" dirty="0">
                <a:latin typeface="Impact"/>
                <a:cs typeface="Impact"/>
              </a:rPr>
              <a:t>İKİNCİ</a:t>
            </a:r>
            <a:r>
              <a:rPr sz="2000" spc="-10" dirty="0">
                <a:latin typeface="Impact"/>
                <a:cs typeface="Impact"/>
              </a:rPr>
              <a:t> </a:t>
            </a:r>
            <a:r>
              <a:rPr sz="2000" spc="-5" dirty="0">
                <a:latin typeface="Impact"/>
                <a:cs typeface="Impact"/>
              </a:rPr>
              <a:t>ÖĞRETİMDEN BİRİNCİ ÖĞRETİME YATAY GEÇİŞ</a:t>
            </a:r>
            <a:r>
              <a:rPr sz="2000" spc="-10" dirty="0">
                <a:latin typeface="Impact"/>
                <a:cs typeface="Impact"/>
              </a:rPr>
              <a:t> </a:t>
            </a:r>
            <a:r>
              <a:rPr sz="2000" spc="-5" dirty="0">
                <a:latin typeface="Impact"/>
                <a:cs typeface="Impact"/>
              </a:rPr>
              <a:t>YAPILABİLİR.</a:t>
            </a:r>
            <a:endParaRPr sz="2000" dirty="0">
              <a:latin typeface="Impact"/>
              <a:cs typeface="Impac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8825" y="412880"/>
            <a:ext cx="10674349" cy="1469030"/>
          </a:xfrm>
          <a:prstGeom prst="rect">
            <a:avLst/>
          </a:prstGeom>
        </p:spPr>
        <p:txBody>
          <a:bodyPr vert="horz" wrap="square" lIns="0" tIns="182029" rIns="0" bIns="0" rtlCol="0">
            <a:spAutoFit/>
          </a:bodyPr>
          <a:lstStyle/>
          <a:p>
            <a:pPr marL="12700" marR="5080" algn="l">
              <a:lnSpc>
                <a:spcPts val="5250"/>
              </a:lnSpc>
              <a:spcBef>
                <a:spcPts val="760"/>
              </a:spcBef>
            </a:pPr>
            <a:r>
              <a:rPr sz="3600" spc="-5" dirty="0"/>
              <a:t>KURUMLARARASI </a:t>
            </a:r>
            <a:r>
              <a:rPr sz="3600" dirty="0"/>
              <a:t>YATAY </a:t>
            </a:r>
            <a:r>
              <a:rPr sz="3600" spc="-5" dirty="0"/>
              <a:t>GEÇİŞ-GENEL </a:t>
            </a:r>
            <a:r>
              <a:rPr sz="3600" dirty="0"/>
              <a:t>NOT </a:t>
            </a:r>
            <a:r>
              <a:rPr sz="3600" spc="-840" dirty="0"/>
              <a:t> </a:t>
            </a:r>
            <a:r>
              <a:rPr sz="3600" dirty="0"/>
              <a:t>ORTALAMASI</a:t>
            </a:r>
            <a:r>
              <a:rPr sz="3600" spc="-10" dirty="0"/>
              <a:t> </a:t>
            </a:r>
            <a:r>
              <a:rPr sz="3600" dirty="0"/>
              <a:t>İLE</a:t>
            </a:r>
            <a:r>
              <a:rPr sz="3600" spc="-5" dirty="0"/>
              <a:t> </a:t>
            </a:r>
            <a:r>
              <a:rPr sz="3600" dirty="0"/>
              <a:t>YATAY</a:t>
            </a:r>
            <a:r>
              <a:rPr sz="3600" spc="-10" dirty="0"/>
              <a:t> </a:t>
            </a:r>
            <a:r>
              <a:rPr sz="3600" spc="-5" dirty="0"/>
              <a:t>GEÇİŞ</a:t>
            </a:r>
            <a:endParaRPr sz="3600" dirty="0"/>
          </a:p>
        </p:txBody>
      </p:sp>
      <p:sp>
        <p:nvSpPr>
          <p:cNvPr id="3" name="object 3"/>
          <p:cNvSpPr txBox="1"/>
          <p:nvPr/>
        </p:nvSpPr>
        <p:spPr>
          <a:xfrm>
            <a:off x="758826" y="2004190"/>
            <a:ext cx="9990450" cy="3978269"/>
          </a:xfrm>
          <a:prstGeom prst="rect">
            <a:avLst/>
          </a:prstGeom>
        </p:spPr>
        <p:txBody>
          <a:bodyPr vert="horz" wrap="square" lIns="0" tIns="0" rIns="0" bIns="0" rtlCol="0">
            <a:spAutoFit/>
          </a:bodyPr>
          <a:lstStyle/>
          <a:p>
            <a:pPr marL="180340" marR="281305" indent="-167640" algn="just">
              <a:lnSpc>
                <a:spcPct val="121700"/>
              </a:lnSpc>
              <a:spcBef>
                <a:spcPts val="570"/>
              </a:spcBef>
              <a:buClr>
                <a:srgbClr val="B80D0F"/>
              </a:buClr>
              <a:buSzPct val="160000"/>
              <a:buFont typeface="Arial MT"/>
              <a:buChar char="•"/>
              <a:tabLst>
                <a:tab pos="180340" algn="l"/>
              </a:tabLst>
            </a:pPr>
            <a:r>
              <a:rPr sz="1600" spc="-5" dirty="0">
                <a:latin typeface="Impact"/>
                <a:cs typeface="Impact"/>
              </a:rPr>
              <a:t>KURUMLAR ARASI YATAY GEÇIŞ YÜKSEKÖĞRETIM KURUMLARININ AYNI DÜZEYDEKI EŞDEĞER DIPLOMA</a:t>
            </a:r>
            <a:r>
              <a:rPr lang="tr-TR" sz="1600" spc="-5" dirty="0">
                <a:latin typeface="Impact"/>
                <a:cs typeface="Impact"/>
              </a:rPr>
              <a:t> </a:t>
            </a:r>
            <a:r>
              <a:rPr sz="1600" spc="-5" dirty="0">
                <a:latin typeface="Impact"/>
                <a:cs typeface="Impact"/>
              </a:rPr>
              <a:t>PROGRAMLARI ARASINDA VE YÜKSEKÖĞRETIM KURULU TARAFINDAN YAYINLANAN KONTENJANLAR  ÇERÇEVESINDE YAPILIR.</a:t>
            </a:r>
          </a:p>
          <a:p>
            <a:pPr marL="180340" marR="281305" indent="-167640" algn="just">
              <a:lnSpc>
                <a:spcPct val="121700"/>
              </a:lnSpc>
              <a:spcBef>
                <a:spcPts val="570"/>
              </a:spcBef>
              <a:buClr>
                <a:srgbClr val="B80D0F"/>
              </a:buClr>
              <a:buSzPct val="160000"/>
              <a:buFont typeface="Arial MT"/>
              <a:buChar char="•"/>
              <a:tabLst>
                <a:tab pos="180340" algn="l"/>
              </a:tabLst>
            </a:pPr>
            <a:r>
              <a:rPr sz="1600" spc="-5" dirty="0">
                <a:latin typeface="Impact"/>
                <a:cs typeface="Impact"/>
              </a:rPr>
              <a:t>KURUMLAR ARASI YATAY GEÇIŞ IÇIN ÖĞRENCININ, KAYITLI OLDUĞU PROGRAMDA BITIRMIŞ OLDUĞU  DÖNEMLERE AIT GENEL NOT ORTALAMASININ EN AZ 100 ÜZERINDEN 60 OLMASI ŞARTTIR.</a:t>
            </a:r>
            <a:r>
              <a:rPr lang="tr-TR" sz="1600" spc="-5" dirty="0">
                <a:latin typeface="Impact"/>
                <a:cs typeface="Impact"/>
              </a:rPr>
              <a:t>  AÇIK VE UZAKTAN ÖĞRETİMDEN ÖRGÜN ÖĞRETİM PROGRAMLARINA GEÇİŞ YAPILABİLMESİ İÇİN, ÖĞRENCİNİN ÖĞRENİM GÖRMEKTE OLDUĞU PROGRAMDAKİ GENEL NOT ORTALAMASININ 100 ÜZERİNDEN 80 VEYA ÜZERİ OLMASI ŞARTTIR. </a:t>
            </a:r>
          </a:p>
          <a:p>
            <a:pPr marL="180340" marR="281305" indent="-167640" algn="just">
              <a:lnSpc>
                <a:spcPct val="121700"/>
              </a:lnSpc>
              <a:spcBef>
                <a:spcPts val="570"/>
              </a:spcBef>
              <a:buClr>
                <a:srgbClr val="B80D0F"/>
              </a:buClr>
              <a:buSzPct val="160000"/>
              <a:buFont typeface="Arial MT"/>
              <a:buChar char="•"/>
              <a:tabLst>
                <a:tab pos="180340" algn="l"/>
              </a:tabLst>
            </a:pPr>
            <a:r>
              <a:rPr lang="tr-TR" sz="1600" spc="-5" dirty="0">
                <a:latin typeface="Impact"/>
                <a:cs typeface="Impact"/>
              </a:rPr>
              <a:t>YÜKSEKÖĞRETİM KURUMLARINDA İKİNCİ ÖĞRETİMDEN SADECE İKİNCİ ÖĞRETİM DİPLOMA PROGRAMLARINA YATAY GEÇİŞ YAPILABİLİR. ANCAK, İKİNCİ ÖĞRETİM DİPLOMA PROGRAMLARINDAN BAŞARI BAKIMINDAN BULUNDUĞU SINIFIN İLK YÜZDE ONUNA GİREREK BİR ÜST SINIFA GEÇEN ÖĞRENCİLER BİRİNCİ ÖĞRETİM DİPLOMA PROGRAMLARINA KONTENJAN DAHİLİNDE YATAY GEÇİŞ YAPABİLİRLER.</a:t>
            </a:r>
          </a:p>
          <a:p>
            <a:pPr marL="180340" marR="202565" indent="-167640" algn="just">
              <a:lnSpc>
                <a:spcPct val="121700"/>
              </a:lnSpc>
              <a:spcBef>
                <a:spcPts val="570"/>
              </a:spcBef>
              <a:buClr>
                <a:srgbClr val="B80D0F"/>
              </a:buClr>
              <a:buSzPct val="160000"/>
              <a:buFont typeface="Arial MT"/>
              <a:buChar char="•"/>
              <a:tabLst>
                <a:tab pos="180340" algn="l"/>
              </a:tabLst>
            </a:pPr>
            <a:endParaRPr lang="tr-TR" sz="1550" spc="-5" dirty="0">
              <a:latin typeface="Impact"/>
              <a:cs typeface="Impact"/>
            </a:endParaRPr>
          </a:p>
          <a:p>
            <a:pPr marL="180340" marR="202565" indent="-167640">
              <a:lnSpc>
                <a:spcPct val="121700"/>
              </a:lnSpc>
              <a:spcBef>
                <a:spcPts val="570"/>
              </a:spcBef>
              <a:buClr>
                <a:srgbClr val="B80D0F"/>
              </a:buClr>
              <a:buSzPct val="160000"/>
              <a:buFont typeface="Arial MT"/>
              <a:buChar char="•"/>
              <a:tabLst>
                <a:tab pos="180340" algn="l"/>
              </a:tabLst>
            </a:pPr>
            <a:endParaRPr lang="tr-TR" sz="2000" spc="-5" dirty="0">
              <a:latin typeface="Impact"/>
              <a:cs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8825" y="228601"/>
            <a:ext cx="10674349" cy="1151792"/>
          </a:xfrm>
        </p:spPr>
        <p:txBody>
          <a:bodyPr/>
          <a:lstStyle/>
          <a:p>
            <a:r>
              <a:rPr lang="tr-TR" sz="3200" spc="-5" dirty="0"/>
              <a:t>YURT DIŞINDAKİ YÜKSEKÖĞRETİM KURUMLARINDAN YURT İÇİNDEKİ YÜKSEKÖĞRETİM KURUMLARINA YATAY GEÇİŞ</a:t>
            </a:r>
            <a:endParaRPr lang="tr-TR" sz="3200" dirty="0"/>
          </a:p>
        </p:txBody>
      </p:sp>
      <p:sp>
        <p:nvSpPr>
          <p:cNvPr id="3" name="Metin Yer Tutucusu 2"/>
          <p:cNvSpPr>
            <a:spLocks noGrp="1"/>
          </p:cNvSpPr>
          <p:nvPr>
            <p:ph type="body" idx="1"/>
          </p:nvPr>
        </p:nvSpPr>
        <p:spPr>
          <a:xfrm>
            <a:off x="806052" y="2286000"/>
            <a:ext cx="10579895" cy="2154436"/>
          </a:xfrm>
        </p:spPr>
        <p:txBody>
          <a:bodyPr/>
          <a:lstStyle/>
          <a:p>
            <a:pPr marL="523240" indent="-342900" algn="just" rtl="0">
              <a:buFont typeface="Arial" panose="020B0604020202020204" pitchFamily="34" charset="0"/>
              <a:buChar char="•"/>
            </a:pPr>
            <a:r>
              <a:rPr lang="tr-TR" sz="2000" kern="1200" spc="-5" dirty="0">
                <a:latin typeface="Impact"/>
                <a:cs typeface="Impact"/>
              </a:rPr>
              <a:t>ÖĞRENCİLERİN, YURT DIŞINDAKİ YÜKSEKÖĞRETİM KURUMLARINDAN YURT İÇİNDEKİ YÜKSEKÖĞRETİM KURUMLARINA YATAY GEÇİŞ YAPABİLMELERİ İÇİN “YÜKSEKÖĞRETİM KURUMLARINDA ÖNLİSANS VE LİSANS DÜZEYİNDEKİ PROGRAMLAR ARASINDA GEÇİŞ, ÇİFT ANADAL, YANDAL İLE KURUMLAR ARASI KREDİ TRANSFERİ YAPILMASI ESASLARINA İLİŞKİN YÖNETMELİK” HÜKÜMLERİNİN YANI SIRA, YÜKSEKÖĞRETİM KURULU BAŞKANLIĞI TARAFINDAN DÜZENLENEN VE YURT DIŞINDAKİ YÜKSEKÖĞRETİM KURUMUNA KAYIT YAPTIRMIŞ OLDUĞU YILDAKİ ÖSYS/YKS KILAVUZLARINDA YER ALAN ŞARTLARI SAĞLAMALARI GEREKMEKTEDİR.</a:t>
            </a:r>
          </a:p>
        </p:txBody>
      </p:sp>
    </p:spTree>
    <p:extLst>
      <p:ext uri="{BB962C8B-B14F-4D97-AF65-F5344CB8AC3E}">
        <p14:creationId xmlns:p14="http://schemas.microsoft.com/office/powerpoint/2010/main" val="1923608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1121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TotalTime>
  <Words>1728</Words>
  <Application>Microsoft Office PowerPoint</Application>
  <PresentationFormat>Geniş ekran</PresentationFormat>
  <Paragraphs>94</Paragraphs>
  <Slides>24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Arial MT</vt:lpstr>
      <vt:lpstr>Calibri</vt:lpstr>
      <vt:lpstr>Impact</vt:lpstr>
      <vt:lpstr>Office Theme</vt:lpstr>
      <vt:lpstr>PowerPoint Sunusu</vt:lpstr>
      <vt:lpstr>YATAY GEÇİŞ / GENEL BİLGİLENDİRME</vt:lpstr>
      <vt:lpstr>YATAY GEÇİŞ- KONTENJAN</vt:lpstr>
      <vt:lpstr>YATAY GEÇİŞ TÜRLERİ</vt:lpstr>
      <vt:lpstr>KURUM İÇİ YATAY GEÇİŞ-MERKEZİ PUAN İLE  YATAY GEÇİŞ</vt:lpstr>
      <vt:lpstr>KURUM İÇİ YATAY GEÇİŞ-GENEL NOT  ORTALAMASI İLE GEÇİŞ</vt:lpstr>
      <vt:lpstr>KURUMLARARASI YATAY GEÇİŞ-MERKEZİ  PUAN İLE YATAY GEÇİŞ</vt:lpstr>
      <vt:lpstr>KURUMLARARASI YATAY GEÇİŞ-GENEL NOT  ORTALAMASI İLE YATAY GEÇİŞ</vt:lpstr>
      <vt:lpstr>YURT DIŞINDAKİ YÜKSEKÖĞRETİM KURUMLARINDAN YURT İÇİNDEKİ YÜKSEKÖĞRETİM KURUMLARINA YATAY GEÇİŞ</vt:lpstr>
      <vt:lpstr>SONUÇLARIN İLAN EDİLMESİ</vt:lpstr>
      <vt:lpstr>SONUÇLARIN İLAN EDİLMESİ</vt:lpstr>
      <vt:lpstr>ÖĞRENCİ İŞLERİ DAİRE BAŞKANLIĞI</vt:lpstr>
      <vt:lpstr>PowerPoint Sunusu</vt:lpstr>
      <vt:lpstr>LATERAL TRANSFER/GENERAL  INFORMATION</vt:lpstr>
      <vt:lpstr>LATERAL TRANSFER/QUOTA</vt:lpstr>
      <vt:lpstr>TYPES OF LATERAL TRANSFER</vt:lpstr>
      <vt:lpstr>INTRA-INSTITUTIONAL TRANSFER/  TRANSFER WITH CENTRAL SCORE</vt:lpstr>
      <vt:lpstr>INTRA-INSTITUTIONAL TRANSFER /TRANSFER WITH GRADE POINT AVERAGE</vt:lpstr>
      <vt:lpstr>INTER-INSTITUTIONAL TRANSFER /TRANSFER WITH CENTRAL SCORE</vt:lpstr>
      <vt:lpstr>INTER-INSTITUTIONAL TRANSFER /TRANSFER WITH GRADE POINT AVERAGE</vt:lpstr>
      <vt:lpstr>LATERAL TRANSFER FROM ABROAD HIGHER EDUCATION INSTITUTIONS TO DOMESTIC HIGHER EDUCATION INSTITUTIONS</vt:lpstr>
      <vt:lpstr>ANNOUNCEMENT OF RESULTS</vt:lpstr>
      <vt:lpstr>ANNOUNCEMENT OF RESULTS</vt:lpstr>
      <vt:lpstr>STUDENT AFFAIRS DEPARTMENT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Alev BOZKUS</dc:creator>
  <cp:lastModifiedBy>yağmur kökçü</cp:lastModifiedBy>
  <cp:revision>7</cp:revision>
  <dcterms:created xsi:type="dcterms:W3CDTF">2022-06-22T08:07:29Z</dcterms:created>
  <dcterms:modified xsi:type="dcterms:W3CDTF">2022-06-23T12:33:32Z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